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7" r:id="rId30"/>
    <p:sldId id="288" r:id="rId31"/>
    <p:sldId id="285" r:id="rId32"/>
    <p:sldId id="286" r:id="rId33"/>
    <p:sldId id="289" r:id="rId34"/>
    <p:sldId id="290" r:id="rId35"/>
    <p:sldId id="25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0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4/16/13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4/16/13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4/16/13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4/16/13</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 Relationships</a:t>
            </a:r>
            <a:endParaRPr lang="en-US" dirty="0"/>
          </a:p>
        </p:txBody>
      </p:sp>
      <p:sp>
        <p:nvSpPr>
          <p:cNvPr id="3" name="Subtitle 2"/>
          <p:cNvSpPr>
            <a:spLocks noGrp="1"/>
          </p:cNvSpPr>
          <p:nvPr>
            <p:ph type="subTitle" idx="1"/>
          </p:nvPr>
        </p:nvSpPr>
        <p:spPr/>
        <p:txBody>
          <a:bodyPr/>
          <a:lstStyle/>
          <a:p>
            <a:r>
              <a:rPr lang="en-US" dirty="0" smtClean="0"/>
              <a:t>Social responsibility</a:t>
            </a:r>
            <a:endParaRPr lang="en-US" dirty="0"/>
          </a:p>
        </p:txBody>
      </p:sp>
    </p:spTree>
    <p:extLst>
      <p:ext uri="{BB962C8B-B14F-4D97-AF65-F5344CB8AC3E}">
        <p14:creationId xmlns:p14="http://schemas.microsoft.com/office/powerpoint/2010/main" val="1429183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kin selection</a:t>
            </a:r>
            <a:endParaRPr lang="en-US" dirty="0"/>
          </a:p>
        </p:txBody>
      </p:sp>
      <p:sp>
        <p:nvSpPr>
          <p:cNvPr id="3" name="Content Placeholder 2"/>
          <p:cNvSpPr>
            <a:spLocks noGrp="1"/>
          </p:cNvSpPr>
          <p:nvPr>
            <p:ph idx="1"/>
          </p:nvPr>
        </p:nvSpPr>
        <p:spPr/>
        <p:txBody>
          <a:bodyPr/>
          <a:lstStyle/>
          <a:p>
            <a:pPr marL="0" indent="0">
              <a:buNone/>
            </a:pPr>
            <a:r>
              <a:rPr lang="en-US" u="sng" dirty="0" smtClean="0"/>
              <a:t>Strengths</a:t>
            </a:r>
          </a:p>
          <a:p>
            <a:r>
              <a:rPr lang="en-US" dirty="0" smtClean="0"/>
              <a:t>Supported by evidence from the animal kingdom which would indicate an evolutionary mechanism. It is also supported by empirical evidence (Axelrod and Hamilton).</a:t>
            </a:r>
          </a:p>
          <a:p>
            <a:pPr marL="0" indent="0">
              <a:buNone/>
            </a:pPr>
            <a:r>
              <a:rPr lang="en-US" u="sng" dirty="0" smtClean="0"/>
              <a:t>Limitations</a:t>
            </a:r>
          </a:p>
          <a:p>
            <a:r>
              <a:rPr lang="en-US" dirty="0" smtClean="0"/>
              <a:t>Cannot explain why we help people who are not relatives (adoption). Human kinship is more complex than blood ties.</a:t>
            </a:r>
            <a:endParaRPr lang="en-US" dirty="0"/>
          </a:p>
        </p:txBody>
      </p:sp>
    </p:spTree>
    <p:extLst>
      <p:ext uri="{BB962C8B-B14F-4D97-AF65-F5344CB8AC3E}">
        <p14:creationId xmlns:p14="http://schemas.microsoft.com/office/powerpoint/2010/main" val="834699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344959"/>
            <a:ext cx="7583487" cy="5927004"/>
          </a:xfrm>
        </p:spPr>
        <p:txBody>
          <a:bodyPr>
            <a:normAutofit/>
          </a:bodyPr>
          <a:lstStyle/>
          <a:p>
            <a:r>
              <a:rPr lang="en-US" u="sng" dirty="0" smtClean="0"/>
              <a:t>Theory 2:</a:t>
            </a:r>
          </a:p>
          <a:p>
            <a:r>
              <a:rPr lang="en-US" u="sng" dirty="0" smtClean="0"/>
              <a:t>Empathy </a:t>
            </a:r>
            <a:r>
              <a:rPr lang="en-US" u="sng" dirty="0"/>
              <a:t>Altruism model (Batson et al,1981</a:t>
            </a:r>
            <a:r>
              <a:rPr lang="en-US" u="sng" dirty="0" smtClean="0"/>
              <a:t>)</a:t>
            </a:r>
          </a:p>
          <a:p>
            <a:pPr marL="0" indent="0">
              <a:buNone/>
            </a:pPr>
            <a:r>
              <a:rPr lang="en-US" dirty="0" smtClean="0"/>
              <a:t>People can experience 2 types of emotion when someone is suffering. Personal distress and Empathetic/Empathic concern. True altruism occurs when empathic concern is experienced as it evokes an altruistic motivation to reduce another person’s distress. Whereas personal distress evokes an egoistic motivation to reduce one’s own distress.</a:t>
            </a:r>
            <a:endParaRPr lang="en-US" dirty="0"/>
          </a:p>
        </p:txBody>
      </p:sp>
    </p:spTree>
    <p:extLst>
      <p:ext uri="{BB962C8B-B14F-4D97-AF65-F5344CB8AC3E}">
        <p14:creationId xmlns:p14="http://schemas.microsoft.com/office/powerpoint/2010/main" val="1088730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78075"/>
            <a:ext cx="7583487" cy="5299809"/>
          </a:xfrm>
        </p:spPr>
        <p:txBody>
          <a:bodyPr>
            <a:normAutofit/>
          </a:bodyPr>
          <a:lstStyle/>
          <a:p>
            <a:pPr marL="0" indent="0">
              <a:buNone/>
            </a:pPr>
            <a:r>
              <a:rPr lang="en-US" u="sng" dirty="0" smtClean="0"/>
              <a:t>Batson et al</a:t>
            </a:r>
          </a:p>
          <a:p>
            <a:r>
              <a:rPr lang="en-US" dirty="0" smtClean="0"/>
              <a:t>To </a:t>
            </a:r>
            <a:r>
              <a:rPr lang="en-US" dirty="0"/>
              <a:t>see if Altruism can occur if no empathy is felt/</a:t>
            </a:r>
            <a:r>
              <a:rPr lang="en-US" dirty="0" smtClean="0"/>
              <a:t>experienced.</a:t>
            </a:r>
            <a:endParaRPr lang="en-US" dirty="0"/>
          </a:p>
          <a:p>
            <a:r>
              <a:rPr lang="en-US" dirty="0"/>
              <a:t>Student </a:t>
            </a:r>
            <a:r>
              <a:rPr lang="en-US" dirty="0" smtClean="0"/>
              <a:t>participants read an extract about a student called Elaine in </a:t>
            </a:r>
            <a:r>
              <a:rPr lang="en-US" dirty="0"/>
              <a:t>which </a:t>
            </a:r>
            <a:r>
              <a:rPr lang="en-US" dirty="0" smtClean="0"/>
              <a:t>it </a:t>
            </a:r>
            <a:r>
              <a:rPr lang="en-US" dirty="0"/>
              <a:t>would make them feel h</a:t>
            </a:r>
            <a:r>
              <a:rPr lang="en-US" dirty="0" smtClean="0"/>
              <a:t>igh empathy </a:t>
            </a:r>
            <a:r>
              <a:rPr lang="en-US" dirty="0"/>
              <a:t>or </a:t>
            </a:r>
            <a:r>
              <a:rPr lang="en-US" dirty="0" smtClean="0"/>
              <a:t>low empathy. </a:t>
            </a:r>
            <a:r>
              <a:rPr lang="en-US" dirty="0"/>
              <a:t>These were the two </a:t>
            </a:r>
            <a:r>
              <a:rPr lang="en-US" dirty="0" smtClean="0"/>
              <a:t>conditions. </a:t>
            </a:r>
            <a:r>
              <a:rPr lang="en-US" dirty="0"/>
              <a:t>They watched a female student called Elaine receive electric </a:t>
            </a:r>
            <a:r>
              <a:rPr lang="en-US" dirty="0" smtClean="0"/>
              <a:t>shocks. </a:t>
            </a:r>
            <a:r>
              <a:rPr lang="en-US" dirty="0"/>
              <a:t>The participants were asked to take the remaining shocks for </a:t>
            </a:r>
            <a:r>
              <a:rPr lang="en-US" dirty="0" smtClean="0"/>
              <a:t>Elaine. </a:t>
            </a:r>
            <a:r>
              <a:rPr lang="en-US" dirty="0"/>
              <a:t>For each condition half of the participants were told that they were free to leave if they wanted </a:t>
            </a:r>
            <a:r>
              <a:rPr lang="en-US" dirty="0" smtClean="0"/>
              <a:t>to </a:t>
            </a:r>
            <a:r>
              <a:rPr lang="en-US" dirty="0"/>
              <a:t>The other half were told they would have to stay and watch Elaine being shocked if they refused to take the shocks </a:t>
            </a:r>
            <a:r>
              <a:rPr lang="en-US" dirty="0" smtClean="0"/>
              <a:t>themselves.</a:t>
            </a:r>
            <a:endParaRPr lang="en-US" dirty="0"/>
          </a:p>
          <a:p>
            <a:endParaRPr lang="en-US" dirty="0"/>
          </a:p>
        </p:txBody>
      </p:sp>
    </p:spTree>
    <p:extLst>
      <p:ext uri="{BB962C8B-B14F-4D97-AF65-F5344CB8AC3E}">
        <p14:creationId xmlns:p14="http://schemas.microsoft.com/office/powerpoint/2010/main" val="3118171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46715"/>
            <a:ext cx="7583487" cy="5331169"/>
          </a:xfrm>
        </p:spPr>
        <p:txBody>
          <a:bodyPr>
            <a:normAutofit/>
          </a:bodyPr>
          <a:lstStyle/>
          <a:p>
            <a:pPr marL="0" indent="0">
              <a:buNone/>
            </a:pPr>
            <a:r>
              <a:rPr lang="en-US" u="sng" dirty="0"/>
              <a:t>Results</a:t>
            </a:r>
            <a:r>
              <a:rPr lang="en-US" u="sng" dirty="0" smtClean="0"/>
              <a:t>:</a:t>
            </a:r>
            <a:endParaRPr lang="en-US" dirty="0" smtClean="0"/>
          </a:p>
          <a:p>
            <a:r>
              <a:rPr lang="en-US" dirty="0" smtClean="0"/>
              <a:t>High empathy/</a:t>
            </a:r>
            <a:r>
              <a:rPr lang="en-US" dirty="0"/>
              <a:t>could leave –most offered to take shocks.</a:t>
            </a:r>
          </a:p>
          <a:p>
            <a:r>
              <a:rPr lang="en-US" dirty="0" smtClean="0"/>
              <a:t>High empathy/</a:t>
            </a:r>
            <a:r>
              <a:rPr lang="en-US" dirty="0"/>
              <a:t>had to stay- most offered to take shocks.</a:t>
            </a:r>
          </a:p>
          <a:p>
            <a:r>
              <a:rPr lang="en-US" dirty="0" smtClean="0"/>
              <a:t>Low empathy/</a:t>
            </a:r>
            <a:r>
              <a:rPr lang="en-US" dirty="0"/>
              <a:t>could leave-few offered to take shocks.</a:t>
            </a:r>
          </a:p>
          <a:p>
            <a:r>
              <a:rPr lang="en-US" dirty="0" smtClean="0"/>
              <a:t>Low empathy/</a:t>
            </a:r>
            <a:r>
              <a:rPr lang="en-US" dirty="0"/>
              <a:t>had to stay-most offered to take shocks.</a:t>
            </a:r>
          </a:p>
          <a:p>
            <a:pPr marL="0" indent="0">
              <a:buNone/>
            </a:pPr>
            <a:r>
              <a:rPr lang="en-US" u="sng" dirty="0" smtClean="0"/>
              <a:t>Conclusion: </a:t>
            </a:r>
            <a:r>
              <a:rPr lang="en-US" dirty="0" smtClean="0"/>
              <a:t>Empathic </a:t>
            </a:r>
            <a:r>
              <a:rPr lang="en-US" dirty="0"/>
              <a:t>concern causes people to behave </a:t>
            </a:r>
            <a:r>
              <a:rPr lang="en-US" dirty="0" smtClean="0"/>
              <a:t>altruistically. Personal </a:t>
            </a:r>
            <a:r>
              <a:rPr lang="en-US" dirty="0"/>
              <a:t>distress will lead to helping behavior to avoid social disapproval/self criticism.</a:t>
            </a:r>
          </a:p>
          <a:p>
            <a:endParaRPr lang="en-US" dirty="0"/>
          </a:p>
        </p:txBody>
      </p:sp>
    </p:spTree>
    <p:extLst>
      <p:ext uri="{BB962C8B-B14F-4D97-AF65-F5344CB8AC3E}">
        <p14:creationId xmlns:p14="http://schemas.microsoft.com/office/powerpoint/2010/main" val="4174304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31035"/>
            <a:ext cx="7583487" cy="5206695"/>
          </a:xfrm>
        </p:spPr>
        <p:txBody>
          <a:bodyPr/>
          <a:lstStyle/>
          <a:p>
            <a:r>
              <a:rPr lang="en-US" dirty="0" smtClean="0"/>
              <a:t>Evaluation:</a:t>
            </a:r>
          </a:p>
          <a:p>
            <a:r>
              <a:rPr lang="en-US" dirty="0"/>
              <a:t>Participants may have seen through deception and realized the study was about helping behavior and behaved in a way to gain social approval.</a:t>
            </a:r>
          </a:p>
        </p:txBody>
      </p:sp>
    </p:spTree>
    <p:extLst>
      <p:ext uri="{BB962C8B-B14F-4D97-AF65-F5344CB8AC3E}">
        <p14:creationId xmlns:p14="http://schemas.microsoft.com/office/powerpoint/2010/main" val="266665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909435"/>
            <a:ext cx="7583487" cy="5128295"/>
          </a:xfrm>
        </p:spPr>
        <p:txBody>
          <a:bodyPr/>
          <a:lstStyle/>
          <a:p>
            <a:r>
              <a:rPr lang="en-US" u="sng" dirty="0"/>
              <a:t>Negative state relief model (Schaller and) </a:t>
            </a:r>
            <a:r>
              <a:rPr lang="en-US" u="sng" dirty="0" err="1" smtClean="0"/>
              <a:t>Cialdini</a:t>
            </a:r>
            <a:r>
              <a:rPr lang="en-US" u="sng" dirty="0" smtClean="0"/>
              <a:t> 1988:</a:t>
            </a:r>
            <a:endParaRPr lang="en-US" u="sng" dirty="0"/>
          </a:p>
          <a:p>
            <a:pPr marL="0" indent="0">
              <a:buNone/>
            </a:pPr>
            <a:r>
              <a:rPr lang="en-US" dirty="0"/>
              <a:t>Egoistic motives lead us to help others in bad circumstances in order to reduce negative state/distress we experience from watching the situation. This also explains why people walk away instead of helping as it is another way of reducing distress</a:t>
            </a:r>
            <a:r>
              <a:rPr lang="en-US" dirty="0" smtClean="0"/>
              <a:t>. Altruism could rather be seen as a strategy to avoid feeling sad or upset (egoistic) and true altruism does not exist.</a:t>
            </a:r>
            <a:endParaRPr lang="en-US" dirty="0"/>
          </a:p>
          <a:p>
            <a:endParaRPr lang="en-US" dirty="0"/>
          </a:p>
        </p:txBody>
      </p:sp>
    </p:spTree>
    <p:extLst>
      <p:ext uri="{BB962C8B-B14F-4D97-AF65-F5344CB8AC3E}">
        <p14:creationId xmlns:p14="http://schemas.microsoft.com/office/powerpoint/2010/main" val="1451257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58556"/>
            <a:ext cx="7583487" cy="5801566"/>
          </a:xfrm>
        </p:spPr>
        <p:txBody>
          <a:bodyPr>
            <a:normAutofit/>
          </a:bodyPr>
          <a:lstStyle/>
          <a:p>
            <a:r>
              <a:rPr lang="en-US" u="sng" dirty="0" smtClean="0"/>
              <a:t>Evaluation of cognitive theories of altruism:</a:t>
            </a:r>
            <a:endParaRPr lang="en-US" u="sng" dirty="0"/>
          </a:p>
          <a:p>
            <a:pPr marL="0" indent="0">
              <a:buNone/>
            </a:pPr>
            <a:r>
              <a:rPr lang="en-US" u="sng" dirty="0" smtClean="0"/>
              <a:t>Strengths:</a:t>
            </a:r>
          </a:p>
          <a:p>
            <a:r>
              <a:rPr lang="en-US" dirty="0" smtClean="0"/>
              <a:t>It is possible to </a:t>
            </a:r>
            <a:r>
              <a:rPr lang="en-US" dirty="0"/>
              <a:t>show altruism in a controlled environment. </a:t>
            </a:r>
            <a:endParaRPr lang="en-US" dirty="0" smtClean="0"/>
          </a:p>
          <a:p>
            <a:r>
              <a:rPr lang="en-US" dirty="0" smtClean="0"/>
              <a:t>It </a:t>
            </a:r>
            <a:r>
              <a:rPr lang="en-US" dirty="0"/>
              <a:t>can predict which conditions more empathy is felt in</a:t>
            </a:r>
            <a:r>
              <a:rPr lang="en-US" dirty="0" smtClean="0"/>
              <a:t>.</a:t>
            </a:r>
          </a:p>
          <a:p>
            <a:pPr marL="0" indent="0">
              <a:buNone/>
            </a:pPr>
            <a:r>
              <a:rPr lang="en-US" u="sng" dirty="0" smtClean="0"/>
              <a:t>Weaknesses:</a:t>
            </a:r>
            <a:endParaRPr lang="en-US" u="sng" dirty="0"/>
          </a:p>
          <a:p>
            <a:r>
              <a:rPr lang="en-US" dirty="0" smtClean="0"/>
              <a:t>It </a:t>
            </a:r>
            <a:r>
              <a:rPr lang="en-US" dirty="0"/>
              <a:t>is difficult to generalize findings to everyday life situations (lacks ecological validity).</a:t>
            </a:r>
          </a:p>
          <a:p>
            <a:r>
              <a:rPr lang="en-US" dirty="0"/>
              <a:t>Still impossible to really know if altruism is a result of empathy or to relieve personal distress. </a:t>
            </a:r>
            <a:endParaRPr lang="en-US" dirty="0" smtClean="0"/>
          </a:p>
          <a:p>
            <a:r>
              <a:rPr lang="en-US" dirty="0" smtClean="0"/>
              <a:t>Empathy </a:t>
            </a:r>
            <a:r>
              <a:rPr lang="en-US" dirty="0"/>
              <a:t>does not always precede altruistic </a:t>
            </a:r>
            <a:r>
              <a:rPr lang="en-US" dirty="0" err="1"/>
              <a:t>behaviour</a:t>
            </a:r>
            <a:r>
              <a:rPr lang="en-US" dirty="0"/>
              <a:t>.</a:t>
            </a:r>
          </a:p>
          <a:p>
            <a:endParaRPr lang="en-US" dirty="0"/>
          </a:p>
          <a:p>
            <a:endParaRPr lang="en-US" dirty="0"/>
          </a:p>
        </p:txBody>
      </p:sp>
    </p:spTree>
    <p:extLst>
      <p:ext uri="{BB962C8B-B14F-4D97-AF65-F5344CB8AC3E}">
        <p14:creationId xmlns:p14="http://schemas.microsoft.com/office/powerpoint/2010/main" val="3650850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Contrasting</a:t>
            </a:r>
            <a:endParaRPr lang="en-US" dirty="0"/>
          </a:p>
        </p:txBody>
      </p:sp>
      <p:pic>
        <p:nvPicPr>
          <p:cNvPr id="5" name="Content Placeholder 4"/>
          <p:cNvPicPr>
            <a:picLocks noGrp="1" noChangeAspect="1"/>
          </p:cNvPicPr>
          <p:nvPr>
            <p:ph idx="1"/>
          </p:nvPr>
        </p:nvPicPr>
        <p:blipFill>
          <a:blip r:embed="rId2"/>
          <a:srcRect t="-9017" b="-9017"/>
          <a:stretch>
            <a:fillRect/>
          </a:stretch>
        </p:blipFill>
        <p:spPr>
          <a:xfrm>
            <a:off x="779463" y="1425575"/>
            <a:ext cx="7583487" cy="4611688"/>
          </a:xfrm>
        </p:spPr>
      </p:pic>
    </p:spTree>
    <p:extLst>
      <p:ext uri="{BB962C8B-B14F-4D97-AF65-F5344CB8AC3E}">
        <p14:creationId xmlns:p14="http://schemas.microsoft.com/office/powerpoint/2010/main" val="2991701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2425705"/>
          </a:xfrm>
        </p:spPr>
        <p:txBody>
          <a:bodyPr/>
          <a:lstStyle/>
          <a:p>
            <a:pPr lvl="0"/>
            <a:r>
              <a:rPr lang="en-US" dirty="0"/>
              <a:t>Using one or more research studies, explain cross-cultural differences in </a:t>
            </a:r>
            <a:r>
              <a:rPr lang="en-US" dirty="0" err="1"/>
              <a:t>prosocial</a:t>
            </a:r>
            <a:r>
              <a:rPr lang="en-US" dirty="0"/>
              <a:t> behavior </a:t>
            </a:r>
            <a:br>
              <a:rPr lang="en-US" dirty="0"/>
            </a:br>
            <a:endParaRPr lang="en-US" dirty="0"/>
          </a:p>
        </p:txBody>
      </p:sp>
      <p:sp>
        <p:nvSpPr>
          <p:cNvPr id="3" name="Content Placeholder 2"/>
          <p:cNvSpPr>
            <a:spLocks noGrp="1"/>
          </p:cNvSpPr>
          <p:nvPr>
            <p:ph idx="1"/>
          </p:nvPr>
        </p:nvSpPr>
        <p:spPr>
          <a:xfrm>
            <a:off x="779463" y="2602865"/>
            <a:ext cx="7583487" cy="3582944"/>
          </a:xfrm>
        </p:spPr>
        <p:txBody>
          <a:bodyPr>
            <a:normAutofit lnSpcReduction="10000"/>
          </a:bodyPr>
          <a:lstStyle/>
          <a:p>
            <a:r>
              <a:rPr lang="en-US" dirty="0"/>
              <a:t>Define </a:t>
            </a:r>
            <a:r>
              <a:rPr lang="en-US" dirty="0" err="1"/>
              <a:t>Prosocial</a:t>
            </a:r>
            <a:r>
              <a:rPr lang="en-US" dirty="0"/>
              <a:t> behavior</a:t>
            </a:r>
            <a:r>
              <a:rPr lang="en-US" dirty="0" smtClean="0"/>
              <a:t>.</a:t>
            </a:r>
            <a:endParaRPr lang="en-US" dirty="0"/>
          </a:p>
          <a:p>
            <a:r>
              <a:rPr lang="en-US" dirty="0"/>
              <a:t>Define culture. Matsumoto (2004). Culture can be defined as a dynamic system of rules, explicit and implicit, established by groups in order to ensure their survival, involving attitudes, values, beliefs, norms and </a:t>
            </a:r>
            <a:r>
              <a:rPr lang="en-US" dirty="0" err="1"/>
              <a:t>behaviours</a:t>
            </a:r>
            <a:r>
              <a:rPr lang="en-US" dirty="0" smtClean="0"/>
              <a:t>.</a:t>
            </a:r>
            <a:endParaRPr lang="en-US" dirty="0"/>
          </a:p>
          <a:p>
            <a:r>
              <a:rPr lang="en-US" dirty="0"/>
              <a:t>Below I will examine cross cultural differences in </a:t>
            </a:r>
            <a:r>
              <a:rPr lang="en-US" dirty="0" err="1"/>
              <a:t>prosocial</a:t>
            </a:r>
            <a:r>
              <a:rPr lang="en-US" dirty="0"/>
              <a:t> behavior and whether culture does play a role in one’s likelihood to help in some situations.</a:t>
            </a:r>
          </a:p>
          <a:p>
            <a:endParaRPr lang="en-US" dirty="0"/>
          </a:p>
        </p:txBody>
      </p:sp>
    </p:spTree>
    <p:extLst>
      <p:ext uri="{BB962C8B-B14F-4D97-AF65-F5344CB8AC3E}">
        <p14:creationId xmlns:p14="http://schemas.microsoft.com/office/powerpoint/2010/main" val="4075909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92811"/>
            <a:ext cx="7583487" cy="5344919"/>
          </a:xfrm>
        </p:spPr>
        <p:txBody>
          <a:bodyPr>
            <a:normAutofit fontScale="92500" lnSpcReduction="20000"/>
          </a:bodyPr>
          <a:lstStyle/>
          <a:p>
            <a:r>
              <a:rPr lang="en-US" u="sng" dirty="0"/>
              <a:t>Differences in child rearing practices</a:t>
            </a:r>
            <a:r>
              <a:rPr lang="en-US" dirty="0"/>
              <a:t>- can cause cross cultural differences in </a:t>
            </a:r>
            <a:r>
              <a:rPr lang="en-US" dirty="0" err="1"/>
              <a:t>prosocial</a:t>
            </a:r>
            <a:r>
              <a:rPr lang="en-US" dirty="0"/>
              <a:t> behavior</a:t>
            </a:r>
            <a:r>
              <a:rPr lang="en-US" dirty="0" smtClean="0"/>
              <a:t>.</a:t>
            </a:r>
            <a:endParaRPr lang="en-US" dirty="0"/>
          </a:p>
          <a:p>
            <a:pPr marL="0" indent="0">
              <a:buNone/>
            </a:pPr>
            <a:r>
              <a:rPr lang="en-US" dirty="0"/>
              <a:t>Whiting and Whiting (1975)</a:t>
            </a:r>
          </a:p>
          <a:p>
            <a:pPr marL="0" indent="0">
              <a:buNone/>
            </a:pPr>
            <a:r>
              <a:rPr lang="en-US" dirty="0"/>
              <a:t>A naturalistic observation. Observed children between the ages of 3-11.Compared six different cultures as a result of child rearing practices. Kenya, Philippines, Japan, India, Mexico, USA. </a:t>
            </a:r>
          </a:p>
          <a:p>
            <a:pPr marL="0" indent="0">
              <a:buNone/>
            </a:pPr>
            <a:r>
              <a:rPr lang="en-US" u="sng" dirty="0"/>
              <a:t>Results:</a:t>
            </a:r>
            <a:endParaRPr lang="en-US" dirty="0"/>
          </a:p>
          <a:p>
            <a:pPr marL="0" indent="0">
              <a:buNone/>
            </a:pPr>
            <a:r>
              <a:rPr lang="en-US" dirty="0"/>
              <a:t>Children from Mexico and the Philippines generally acted more </a:t>
            </a:r>
            <a:r>
              <a:rPr lang="en-US" dirty="0" err="1"/>
              <a:t>prosocially</a:t>
            </a:r>
            <a:r>
              <a:rPr lang="en-US" dirty="0"/>
              <a:t> than those from Japan, India and USA. The most </a:t>
            </a:r>
            <a:r>
              <a:rPr lang="en-US" dirty="0" err="1"/>
              <a:t>prosocial</a:t>
            </a:r>
            <a:r>
              <a:rPr lang="en-US" dirty="0"/>
              <a:t> children were from Kenya (a traditional society). The most egoistic children came from the USA</a:t>
            </a:r>
            <a:r>
              <a:rPr lang="en-US" dirty="0" smtClean="0"/>
              <a:t>.</a:t>
            </a:r>
            <a:endParaRPr lang="en-US" dirty="0"/>
          </a:p>
          <a:p>
            <a:pPr marL="0" indent="0">
              <a:buNone/>
            </a:pPr>
            <a:r>
              <a:rPr lang="en-US" dirty="0"/>
              <a:t>An important factor was how much children helped with household chores and care of younger children. </a:t>
            </a:r>
            <a:r>
              <a:rPr lang="en-US" dirty="0" err="1"/>
              <a:t>Prosocial</a:t>
            </a:r>
            <a:r>
              <a:rPr lang="en-US" dirty="0"/>
              <a:t> children tended to live in extended families, the female role was important (economically). In the USA children were paid for chores</a:t>
            </a:r>
            <a:r>
              <a:rPr lang="en-US" dirty="0" smtClean="0"/>
              <a:t>.</a:t>
            </a:r>
            <a:r>
              <a:rPr lang="en-US" dirty="0"/>
              <a:t> </a:t>
            </a:r>
          </a:p>
          <a:p>
            <a:endParaRPr lang="en-US" dirty="0"/>
          </a:p>
        </p:txBody>
      </p:sp>
    </p:spTree>
    <p:extLst>
      <p:ext uri="{BB962C8B-B14F-4D97-AF65-F5344CB8AC3E}">
        <p14:creationId xmlns:p14="http://schemas.microsoft.com/office/powerpoint/2010/main" val="802512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p:txBody>
          <a:bodyPr>
            <a:normAutofit/>
          </a:bodyPr>
          <a:lstStyle/>
          <a:p>
            <a:pPr marL="0" indent="0">
              <a:buNone/>
            </a:pPr>
            <a:r>
              <a:rPr lang="en-US" b="1" u="sng" dirty="0"/>
              <a:t>Social </a:t>
            </a:r>
            <a:r>
              <a:rPr lang="en-US" b="1" u="sng" dirty="0" smtClean="0"/>
              <a:t>responsibility</a:t>
            </a:r>
            <a:endParaRPr lang="en-US" u="sng" dirty="0"/>
          </a:p>
          <a:p>
            <a:pPr lvl="0"/>
            <a:r>
              <a:rPr lang="en-US" dirty="0"/>
              <a:t>Distinguish between altruism and </a:t>
            </a:r>
            <a:r>
              <a:rPr lang="en-US" dirty="0" err="1"/>
              <a:t>prosocial</a:t>
            </a:r>
            <a:r>
              <a:rPr lang="en-US" dirty="0"/>
              <a:t> behavior </a:t>
            </a:r>
          </a:p>
          <a:p>
            <a:pPr lvl="0"/>
            <a:r>
              <a:rPr lang="en-US" dirty="0"/>
              <a:t>Contrast two theories explaining altruism in humans (May 2011)</a:t>
            </a:r>
          </a:p>
          <a:p>
            <a:pPr lvl="0"/>
            <a:r>
              <a:rPr lang="en-US" dirty="0"/>
              <a:t>Using one or more research studies, explain cross-cultural differences in </a:t>
            </a:r>
            <a:r>
              <a:rPr lang="en-US" dirty="0" err="1"/>
              <a:t>prosocial</a:t>
            </a:r>
            <a:r>
              <a:rPr lang="en-US" dirty="0"/>
              <a:t> behavior </a:t>
            </a:r>
          </a:p>
          <a:p>
            <a:pPr lvl="0"/>
            <a:r>
              <a:rPr lang="en-US" dirty="0"/>
              <a:t>Examine factors influencing </a:t>
            </a:r>
            <a:r>
              <a:rPr lang="en-US" dirty="0" err="1"/>
              <a:t>bystanderism</a:t>
            </a:r>
            <a:r>
              <a:rPr lang="en-US" dirty="0"/>
              <a:t> (2012) (Nov 2011)</a:t>
            </a:r>
          </a:p>
          <a:p>
            <a:endParaRPr lang="en-US" dirty="0"/>
          </a:p>
          <a:p>
            <a:endParaRPr lang="en-US" dirty="0"/>
          </a:p>
        </p:txBody>
      </p:sp>
    </p:spTree>
    <p:extLst>
      <p:ext uri="{BB962C8B-B14F-4D97-AF65-F5344CB8AC3E}">
        <p14:creationId xmlns:p14="http://schemas.microsoft.com/office/powerpoint/2010/main" val="1968773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08279"/>
            <a:ext cx="7583487" cy="5229451"/>
          </a:xfrm>
        </p:spPr>
        <p:txBody>
          <a:bodyPr>
            <a:normAutofit/>
          </a:bodyPr>
          <a:lstStyle/>
          <a:p>
            <a:pPr marL="0" indent="0">
              <a:buNone/>
            </a:pPr>
            <a:r>
              <a:rPr lang="en-US" dirty="0"/>
              <a:t>Conclusion:</a:t>
            </a:r>
          </a:p>
          <a:p>
            <a:pPr marL="0" indent="0">
              <a:buNone/>
            </a:pPr>
            <a:r>
              <a:rPr lang="en-US" dirty="0"/>
              <a:t>Degree of modernization seem to influence behavior and also individualism and collectivism. Collectivist cultures value helping family members (think about subsistence farmers). Individualistic cultures encourage competitiveness and personal achievement for future success. This does not seem to promote </a:t>
            </a:r>
            <a:r>
              <a:rPr lang="en-US" dirty="0" err="1"/>
              <a:t>prosocial</a:t>
            </a:r>
            <a:r>
              <a:rPr lang="en-US" dirty="0"/>
              <a:t> behavior.</a:t>
            </a:r>
          </a:p>
          <a:p>
            <a:pPr marL="0" indent="0">
              <a:buNone/>
            </a:pPr>
            <a:endParaRPr lang="en-US" dirty="0"/>
          </a:p>
          <a:p>
            <a:pPr marL="0" indent="0">
              <a:buNone/>
            </a:pPr>
            <a:r>
              <a:rPr lang="en-US" dirty="0"/>
              <a:t>Supported by </a:t>
            </a:r>
            <a:r>
              <a:rPr lang="en-US" b="1" dirty="0"/>
              <a:t>Graves and Graves</a:t>
            </a:r>
            <a:endParaRPr lang="en-US" dirty="0"/>
          </a:p>
          <a:p>
            <a:pPr marL="0" indent="0">
              <a:buNone/>
            </a:pPr>
            <a:r>
              <a:rPr lang="en-US" dirty="0"/>
              <a:t>Caring for younger children provides considerable opportunities to learn to behave in a social manner.</a:t>
            </a:r>
          </a:p>
          <a:p>
            <a:pPr marL="0" indent="0">
              <a:buNone/>
            </a:pPr>
            <a:endParaRPr lang="en-US" dirty="0"/>
          </a:p>
          <a:p>
            <a:endParaRPr lang="en-US" dirty="0"/>
          </a:p>
        </p:txBody>
      </p:sp>
    </p:spTree>
    <p:extLst>
      <p:ext uri="{BB962C8B-B14F-4D97-AF65-F5344CB8AC3E}">
        <p14:creationId xmlns:p14="http://schemas.microsoft.com/office/powerpoint/2010/main" val="367809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43324"/>
            <a:ext cx="7583487" cy="5394406"/>
          </a:xfrm>
        </p:spPr>
        <p:txBody>
          <a:bodyPr>
            <a:normAutofit/>
          </a:bodyPr>
          <a:lstStyle/>
          <a:p>
            <a:pPr marL="0" indent="0">
              <a:buNone/>
            </a:pPr>
            <a:r>
              <a:rPr lang="en-US" u="sng" dirty="0"/>
              <a:t>Cultural Norms</a:t>
            </a:r>
            <a:endParaRPr lang="en-US" dirty="0"/>
          </a:p>
          <a:p>
            <a:pPr marL="0" indent="0">
              <a:buNone/>
            </a:pPr>
            <a:r>
              <a:rPr lang="en-US" b="1" dirty="0"/>
              <a:t>Miller et al</a:t>
            </a:r>
            <a:r>
              <a:rPr lang="en-US" dirty="0"/>
              <a:t> – Interviewed 400 individuals on what to do in hypothetical situations where a person had failed to help someone in need. The situations involved parent’s obligation to help children, friend’s obligation to help a friend and people’s obligation to help a stranger. The situations also varied from life threatening to minor threat.</a:t>
            </a:r>
          </a:p>
          <a:p>
            <a:pPr marL="0" indent="0">
              <a:buNone/>
            </a:pPr>
            <a:r>
              <a:rPr lang="en-US" dirty="0" smtClean="0"/>
              <a:t>Hindu </a:t>
            </a:r>
            <a:r>
              <a:rPr lang="en-US" dirty="0"/>
              <a:t>Indians tended to see it as a moral duty to help in ALL situations. North Americans saw it as more personal choice. They were influenced by factors like if they knew the person, if they liked the person and how much danger they were in. </a:t>
            </a:r>
          </a:p>
          <a:p>
            <a:endParaRPr lang="en-US" dirty="0"/>
          </a:p>
        </p:txBody>
      </p:sp>
    </p:spTree>
    <p:extLst>
      <p:ext uri="{BB962C8B-B14F-4D97-AF65-F5344CB8AC3E}">
        <p14:creationId xmlns:p14="http://schemas.microsoft.com/office/powerpoint/2010/main" val="1318080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75288"/>
            <a:ext cx="7583487" cy="5262442"/>
          </a:xfrm>
        </p:spPr>
        <p:txBody>
          <a:bodyPr>
            <a:normAutofit/>
          </a:bodyPr>
          <a:lstStyle/>
          <a:p>
            <a:pPr marL="0" indent="0">
              <a:buNone/>
            </a:pPr>
            <a:r>
              <a:rPr lang="en-US" u="sng" dirty="0"/>
              <a:t>Social Identity Theory</a:t>
            </a:r>
            <a:r>
              <a:rPr lang="en-US" b="1" dirty="0"/>
              <a:t> – </a:t>
            </a:r>
            <a:r>
              <a:rPr lang="en-US" dirty="0"/>
              <a:t>we </a:t>
            </a:r>
            <a:r>
              <a:rPr lang="en-US" dirty="0" err="1"/>
              <a:t>favour</a:t>
            </a:r>
            <a:r>
              <a:rPr lang="en-US" dirty="0"/>
              <a:t> our in-group.</a:t>
            </a:r>
          </a:p>
          <a:p>
            <a:pPr marL="0" indent="0">
              <a:buNone/>
            </a:pPr>
            <a:r>
              <a:rPr lang="en-US" b="1" dirty="0"/>
              <a:t>Katz </a:t>
            </a:r>
            <a:endParaRPr lang="en-US" dirty="0"/>
          </a:p>
          <a:p>
            <a:pPr marL="0" indent="0">
              <a:buNone/>
            </a:pPr>
            <a:r>
              <a:rPr lang="en-US" dirty="0"/>
              <a:t>Help members of own ethnic group (our in group) rather than another.</a:t>
            </a:r>
            <a:r>
              <a:rPr lang="en-US" b="1" dirty="0"/>
              <a:t> </a:t>
            </a:r>
            <a:endParaRPr lang="en-US" dirty="0"/>
          </a:p>
          <a:p>
            <a:pPr marL="0" indent="0">
              <a:buNone/>
            </a:pPr>
            <a:r>
              <a:rPr lang="en-US" b="1" dirty="0"/>
              <a:t>Bond and Leung</a:t>
            </a:r>
            <a:endParaRPr lang="en-US" dirty="0"/>
          </a:p>
          <a:p>
            <a:pPr marL="0" indent="0">
              <a:buNone/>
            </a:pPr>
            <a:r>
              <a:rPr lang="en-US" dirty="0"/>
              <a:t>Chinese and Japanese had a strong in-group perception and offered more help than Americans. However, they are less likely than Americans to help out group. </a:t>
            </a:r>
          </a:p>
          <a:p>
            <a:pPr marL="0" indent="0">
              <a:buNone/>
            </a:pPr>
            <a:r>
              <a:rPr lang="en-US" dirty="0"/>
              <a:t>Conclusion: We seem to help those we perceive as similar but more research is needed. It may be difficult to measure in some places that are very multi-cultural.</a:t>
            </a:r>
          </a:p>
          <a:p>
            <a:pPr marL="0" indent="0">
              <a:buNone/>
            </a:pPr>
            <a:endParaRPr lang="en-US" dirty="0"/>
          </a:p>
          <a:p>
            <a:endParaRPr lang="en-US" dirty="0"/>
          </a:p>
        </p:txBody>
      </p:sp>
    </p:spTree>
    <p:extLst>
      <p:ext uri="{BB962C8B-B14F-4D97-AF65-F5344CB8AC3E}">
        <p14:creationId xmlns:p14="http://schemas.microsoft.com/office/powerpoint/2010/main" val="1161851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41270"/>
            <a:ext cx="7583487" cy="5196460"/>
          </a:xfrm>
        </p:spPr>
        <p:txBody>
          <a:bodyPr>
            <a:normAutofit fontScale="77500" lnSpcReduction="20000"/>
          </a:bodyPr>
          <a:lstStyle/>
          <a:p>
            <a:pPr marL="0" indent="0">
              <a:buNone/>
            </a:pPr>
            <a:r>
              <a:rPr lang="en-US" u="sng" dirty="0"/>
              <a:t>Population density</a:t>
            </a:r>
            <a:endParaRPr lang="en-US" dirty="0"/>
          </a:p>
          <a:p>
            <a:pPr marL="0" indent="0">
              <a:buNone/>
            </a:pPr>
            <a:r>
              <a:rPr lang="en-US" b="1" dirty="0"/>
              <a:t>Levine et al</a:t>
            </a:r>
            <a:r>
              <a:rPr lang="en-US" dirty="0"/>
              <a:t> throughout 1990’s investigated helpfulness towards strangers</a:t>
            </a:r>
            <a:r>
              <a:rPr lang="en-US" dirty="0" smtClean="0"/>
              <a:t>.</a:t>
            </a:r>
            <a:endParaRPr lang="en-US" dirty="0"/>
          </a:p>
          <a:p>
            <a:pPr marL="0" indent="0">
              <a:buNone/>
            </a:pPr>
            <a:r>
              <a:rPr lang="en-US" dirty="0"/>
              <a:t>Independent field experiments into simple helpful acts. For example, a pen dropping, letter dropping, exchange money, blind person across the road</a:t>
            </a:r>
            <a:r>
              <a:rPr lang="en-US" dirty="0" smtClean="0"/>
              <a:t>.</a:t>
            </a:r>
            <a:endParaRPr lang="en-US" dirty="0"/>
          </a:p>
          <a:p>
            <a:pPr marL="0" indent="0">
              <a:buNone/>
            </a:pPr>
            <a:r>
              <a:rPr lang="en-US" u="sng" dirty="0"/>
              <a:t>Results for 36 large cities around the USA of all different </a:t>
            </a:r>
            <a:r>
              <a:rPr lang="en-US" u="sng" dirty="0" smtClean="0"/>
              <a:t>sizes.</a:t>
            </a:r>
            <a:r>
              <a:rPr lang="en-US" dirty="0"/>
              <a:t> </a:t>
            </a:r>
            <a:r>
              <a:rPr lang="en-US" dirty="0" smtClean="0"/>
              <a:t>Small</a:t>
            </a:r>
            <a:r>
              <a:rPr lang="en-US" dirty="0"/>
              <a:t>/medium cities in SE most </a:t>
            </a:r>
            <a:r>
              <a:rPr lang="en-US" dirty="0" smtClean="0"/>
              <a:t>helpful. Large </a:t>
            </a:r>
            <a:r>
              <a:rPr lang="en-US" dirty="0"/>
              <a:t>cites in NE least helpful</a:t>
            </a:r>
          </a:p>
          <a:p>
            <a:pPr marL="0" indent="0">
              <a:buNone/>
            </a:pPr>
            <a:r>
              <a:rPr lang="en-US" u="sng" dirty="0"/>
              <a:t>Conclusion:</a:t>
            </a:r>
            <a:r>
              <a:rPr lang="en-US" dirty="0"/>
              <a:t> The research indicated that the best predictor of helping behavior was population </a:t>
            </a:r>
            <a:r>
              <a:rPr lang="en-US" dirty="0" smtClean="0"/>
              <a:t>density</a:t>
            </a:r>
            <a:endParaRPr lang="en-US" dirty="0"/>
          </a:p>
          <a:p>
            <a:pPr marL="0" indent="0">
              <a:buNone/>
            </a:pPr>
            <a:r>
              <a:rPr lang="en-US" u="sng" dirty="0"/>
              <a:t>Results for 23 large cities around the </a:t>
            </a:r>
            <a:r>
              <a:rPr lang="en-US" u="sng" dirty="0" err="1" smtClean="0"/>
              <a:t>world</a:t>
            </a:r>
            <a:r>
              <a:rPr lang="en-US" dirty="0" err="1" smtClean="0"/>
              <a:t>In</a:t>
            </a:r>
            <a:r>
              <a:rPr lang="en-US" dirty="0" smtClean="0"/>
              <a:t> </a:t>
            </a:r>
            <a:r>
              <a:rPr lang="en-US" dirty="0"/>
              <a:t>the blind person experiment. Most helpful (on every occasion): Rio de Janeiro, San Jose, Lilongwe, Madrid, </a:t>
            </a:r>
            <a:r>
              <a:rPr lang="en-US" dirty="0" smtClean="0"/>
              <a:t>Prague. But </a:t>
            </a:r>
            <a:r>
              <a:rPr lang="en-US" dirty="0"/>
              <a:t>in Kuala Lumpur and Bangkok help was offered less than half of the time</a:t>
            </a:r>
            <a:r>
              <a:rPr lang="en-US" dirty="0" smtClean="0"/>
              <a:t>.</a:t>
            </a:r>
            <a:endParaRPr lang="en-US" dirty="0"/>
          </a:p>
          <a:p>
            <a:pPr marL="0" indent="0">
              <a:buNone/>
            </a:pPr>
            <a:r>
              <a:rPr lang="en-US" dirty="0"/>
              <a:t>In pen dropping, the chance of being helped in one third in New </a:t>
            </a:r>
            <a:r>
              <a:rPr lang="en-US" dirty="0" err="1"/>
              <a:t>Yourk</a:t>
            </a:r>
            <a:r>
              <a:rPr lang="en-US" dirty="0"/>
              <a:t> compared to Rio.</a:t>
            </a:r>
          </a:p>
          <a:p>
            <a:endParaRPr lang="en-US" dirty="0"/>
          </a:p>
        </p:txBody>
      </p:sp>
    </p:spTree>
    <p:extLst>
      <p:ext uri="{BB962C8B-B14F-4D97-AF65-F5344CB8AC3E}">
        <p14:creationId xmlns:p14="http://schemas.microsoft.com/office/powerpoint/2010/main" val="3420571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973234"/>
            <a:ext cx="7583487" cy="5064496"/>
          </a:xfrm>
        </p:spPr>
        <p:txBody>
          <a:bodyPr/>
          <a:lstStyle/>
          <a:p>
            <a:r>
              <a:rPr lang="en-US" u="sng" dirty="0"/>
              <a:t>Conclusion</a:t>
            </a:r>
            <a:r>
              <a:rPr lang="en-US" dirty="0"/>
              <a:t>: Helping was high in countries with low economic productivity</a:t>
            </a:r>
          </a:p>
          <a:p>
            <a:r>
              <a:rPr lang="en-US" dirty="0"/>
              <a:t>Helping was also higher in cities with a slow pace of life. Walking speed measured to access pace of life. However this trend was not found in all cases. Fast paced pedestrians in Vienna were very helpful but slow paced Kuala </a:t>
            </a:r>
            <a:r>
              <a:rPr lang="en-US" dirty="0" err="1"/>
              <a:t>Lumpurians</a:t>
            </a:r>
            <a:r>
              <a:rPr lang="en-US" dirty="0"/>
              <a:t> were not. </a:t>
            </a:r>
          </a:p>
          <a:p>
            <a:r>
              <a:rPr lang="en-US" dirty="0"/>
              <a:t>Interestingly, where people were raised had LESS effect than where they lived. Therefore helping may be due to the ‘norms’ of a place.</a:t>
            </a:r>
          </a:p>
          <a:p>
            <a:pPr marL="0" indent="0">
              <a:buNone/>
            </a:pPr>
            <a:endParaRPr lang="en-US" dirty="0"/>
          </a:p>
        </p:txBody>
      </p:sp>
    </p:spTree>
    <p:extLst>
      <p:ext uri="{BB962C8B-B14F-4D97-AF65-F5344CB8AC3E}">
        <p14:creationId xmlns:p14="http://schemas.microsoft.com/office/powerpoint/2010/main" val="32712918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74261"/>
            <a:ext cx="7583487" cy="5163469"/>
          </a:xfrm>
        </p:spPr>
        <p:txBody>
          <a:bodyPr>
            <a:normAutofit/>
          </a:bodyPr>
          <a:lstStyle/>
          <a:p>
            <a:pPr marL="0" indent="0">
              <a:buNone/>
            </a:pPr>
            <a:r>
              <a:rPr lang="en-US" dirty="0"/>
              <a:t>Evaluation: </a:t>
            </a:r>
          </a:p>
          <a:p>
            <a:r>
              <a:rPr lang="en-US" u="sng" dirty="0"/>
              <a:t>Methodological limitations:</a:t>
            </a:r>
            <a:endParaRPr lang="en-US" dirty="0"/>
          </a:p>
          <a:p>
            <a:r>
              <a:rPr lang="en-US" dirty="0"/>
              <a:t>Levine’s tasks were different and cannot compare easily but are all helping but not demanding.</a:t>
            </a:r>
          </a:p>
          <a:p>
            <a:r>
              <a:rPr lang="en-US" dirty="0"/>
              <a:t>Do the tasks translate across cultures?</a:t>
            </a:r>
          </a:p>
          <a:p>
            <a:r>
              <a:rPr lang="en-US" dirty="0"/>
              <a:t>Can we generalize about an entire culture? Vienna does not follow the trend</a:t>
            </a:r>
          </a:p>
          <a:p>
            <a:r>
              <a:rPr lang="en-US" dirty="0"/>
              <a:t>Can we attribute meaning to a person’s refusal to help?</a:t>
            </a:r>
          </a:p>
          <a:p>
            <a:r>
              <a:rPr lang="en-US" dirty="0"/>
              <a:t>Ecological validity. Yes but many confounding variables.</a:t>
            </a:r>
          </a:p>
          <a:p>
            <a:endParaRPr lang="en-US" dirty="0"/>
          </a:p>
        </p:txBody>
      </p:sp>
    </p:spTree>
    <p:extLst>
      <p:ext uri="{BB962C8B-B14F-4D97-AF65-F5344CB8AC3E}">
        <p14:creationId xmlns:p14="http://schemas.microsoft.com/office/powerpoint/2010/main" val="2034274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OVERALL CONCLUSION</a:t>
            </a:r>
            <a:r>
              <a:rPr lang="en-US" dirty="0"/>
              <a:t> </a:t>
            </a:r>
          </a:p>
        </p:txBody>
      </p:sp>
      <p:sp>
        <p:nvSpPr>
          <p:cNvPr id="3" name="Content Placeholder 2"/>
          <p:cNvSpPr>
            <a:spLocks noGrp="1"/>
          </p:cNvSpPr>
          <p:nvPr>
            <p:ph idx="1"/>
          </p:nvPr>
        </p:nvSpPr>
        <p:spPr/>
        <p:txBody>
          <a:bodyPr/>
          <a:lstStyle/>
          <a:p>
            <a:r>
              <a:rPr lang="en-US" dirty="0" err="1"/>
              <a:t>Prosocial</a:t>
            </a:r>
            <a:r>
              <a:rPr lang="en-US" dirty="0"/>
              <a:t> behavior is the result of a complex interaction between environmental and social factors. It is not possible to isolate individual variables (such as culture) to determine which play the most significant role in whether an individual helps or not. Cross cultural research is difficult due to the bias of researchers in defining, observing and interpreting helping behavior.</a:t>
            </a:r>
          </a:p>
          <a:p>
            <a:pPr marL="0" indent="0">
              <a:buNone/>
            </a:pPr>
            <a:endParaRPr lang="en-US" dirty="0"/>
          </a:p>
        </p:txBody>
      </p:sp>
    </p:spTree>
    <p:extLst>
      <p:ext uri="{BB962C8B-B14F-4D97-AF65-F5344CB8AC3E}">
        <p14:creationId xmlns:p14="http://schemas.microsoft.com/office/powerpoint/2010/main" val="1018487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961361"/>
          </a:xfrm>
        </p:spPr>
        <p:txBody>
          <a:bodyPr/>
          <a:lstStyle/>
          <a:p>
            <a:pPr lvl="0"/>
            <a:r>
              <a:rPr lang="en-US" dirty="0"/>
              <a:t>Examine factors influencing </a:t>
            </a:r>
            <a:r>
              <a:rPr lang="en-US" dirty="0" err="1"/>
              <a:t>bystanderism</a:t>
            </a:r>
            <a:r>
              <a:rPr lang="en-US" dirty="0"/>
              <a:t> (2012) (Nov 2011)</a:t>
            </a:r>
            <a:br>
              <a:rPr lang="en-US" dirty="0"/>
            </a:br>
            <a:endParaRPr lang="en-US" dirty="0"/>
          </a:p>
        </p:txBody>
      </p:sp>
      <p:sp>
        <p:nvSpPr>
          <p:cNvPr id="3" name="Content Placeholder 2"/>
          <p:cNvSpPr>
            <a:spLocks noGrp="1"/>
          </p:cNvSpPr>
          <p:nvPr>
            <p:ph idx="1"/>
          </p:nvPr>
        </p:nvSpPr>
        <p:spPr>
          <a:xfrm>
            <a:off x="779463" y="2589792"/>
            <a:ext cx="7583487" cy="3447938"/>
          </a:xfrm>
        </p:spPr>
        <p:txBody>
          <a:bodyPr/>
          <a:lstStyle/>
          <a:p>
            <a:r>
              <a:rPr lang="en-US" dirty="0" smtClean="0"/>
              <a:t>This has been covered in depth.</a:t>
            </a:r>
          </a:p>
          <a:p>
            <a:r>
              <a:rPr lang="en-US" dirty="0" smtClean="0"/>
              <a:t>Essay outline</a:t>
            </a:r>
          </a:p>
          <a:p>
            <a:pPr marL="0" lvl="0" indent="0">
              <a:buNone/>
            </a:pPr>
            <a:r>
              <a:rPr lang="en-US" dirty="0" smtClean="0"/>
              <a:t>1. Kitty </a:t>
            </a:r>
            <a:r>
              <a:rPr lang="en-US" dirty="0"/>
              <a:t>Genovese-people don’t always help those in need. 3-4 sentences.</a:t>
            </a:r>
          </a:p>
          <a:p>
            <a:endParaRPr lang="en-US" dirty="0"/>
          </a:p>
        </p:txBody>
      </p:sp>
    </p:spTree>
    <p:extLst>
      <p:ext uri="{BB962C8B-B14F-4D97-AF65-F5344CB8AC3E}">
        <p14:creationId xmlns:p14="http://schemas.microsoft.com/office/powerpoint/2010/main" val="895940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75288"/>
            <a:ext cx="7583487" cy="5262442"/>
          </a:xfrm>
        </p:spPr>
        <p:txBody>
          <a:bodyPr>
            <a:normAutofit/>
          </a:bodyPr>
          <a:lstStyle/>
          <a:p>
            <a:pPr marL="0" lvl="0" indent="0">
              <a:buNone/>
            </a:pPr>
            <a:r>
              <a:rPr lang="en-US" dirty="0" smtClean="0"/>
              <a:t>2. Main </a:t>
            </a:r>
            <a:r>
              <a:rPr lang="en-US" dirty="0"/>
              <a:t>focus will be the Decision model of bystander Intervention (</a:t>
            </a:r>
            <a:r>
              <a:rPr lang="en-US" dirty="0" err="1"/>
              <a:t>Latane</a:t>
            </a:r>
            <a:r>
              <a:rPr lang="en-US" dirty="0"/>
              <a:t> and Darley 1970) AND the Arousal-cost reward model of pro-social behavior (</a:t>
            </a:r>
            <a:r>
              <a:rPr lang="en-US" dirty="0" err="1"/>
              <a:t>Piliavin</a:t>
            </a:r>
            <a:r>
              <a:rPr lang="en-US" dirty="0"/>
              <a:t>) and the experimental evidence that support these</a:t>
            </a:r>
            <a:r>
              <a:rPr lang="en-US" dirty="0" smtClean="0"/>
              <a:t>.</a:t>
            </a:r>
            <a:endParaRPr lang="en-US" dirty="0"/>
          </a:p>
          <a:p>
            <a:pPr marL="0" lvl="0" indent="0">
              <a:buNone/>
            </a:pPr>
            <a:r>
              <a:rPr lang="en-US" dirty="0" smtClean="0"/>
              <a:t>3. Present </a:t>
            </a:r>
            <a:r>
              <a:rPr lang="en-US" dirty="0"/>
              <a:t>Decision model of bystander Intervention (</a:t>
            </a:r>
            <a:r>
              <a:rPr lang="en-US" dirty="0" err="1"/>
              <a:t>Latane</a:t>
            </a:r>
            <a:r>
              <a:rPr lang="en-US" dirty="0"/>
              <a:t> and Darley</a:t>
            </a:r>
            <a:r>
              <a:rPr lang="en-US" dirty="0" smtClean="0"/>
              <a:t>)</a:t>
            </a:r>
            <a:endParaRPr lang="en-US" dirty="0"/>
          </a:p>
          <a:p>
            <a:pPr marL="0" lvl="0" indent="0">
              <a:buNone/>
            </a:pPr>
            <a:r>
              <a:rPr lang="en-US" dirty="0" smtClean="0"/>
              <a:t>4. Point </a:t>
            </a:r>
            <a:r>
              <a:rPr lang="en-US" dirty="0"/>
              <a:t>2 of the theory “Define it as a situation requiring help”. Supporting evidence “</a:t>
            </a:r>
            <a:r>
              <a:rPr lang="en-US" dirty="0" err="1"/>
              <a:t>Pluralistc</a:t>
            </a:r>
            <a:r>
              <a:rPr lang="en-US" dirty="0"/>
              <a:t> Ignorance” </a:t>
            </a:r>
            <a:r>
              <a:rPr lang="en-US" dirty="0" err="1"/>
              <a:t>Latane</a:t>
            </a:r>
            <a:r>
              <a:rPr lang="en-US" dirty="0"/>
              <a:t> and </a:t>
            </a:r>
            <a:r>
              <a:rPr lang="en-US" dirty="0" smtClean="0"/>
              <a:t>Darley/</a:t>
            </a:r>
            <a:r>
              <a:rPr lang="en-US" dirty="0" err="1" smtClean="0"/>
              <a:t>Latane</a:t>
            </a:r>
            <a:r>
              <a:rPr lang="en-US" dirty="0" smtClean="0"/>
              <a:t> and Rodin-</a:t>
            </a:r>
            <a:r>
              <a:rPr lang="en-US" dirty="0"/>
              <a:t>waiting room experiment</a:t>
            </a:r>
            <a:r>
              <a:rPr lang="en-US" dirty="0" smtClean="0"/>
              <a:t>.</a:t>
            </a:r>
            <a:endParaRPr lang="en-US" dirty="0"/>
          </a:p>
          <a:p>
            <a:endParaRPr lang="en-US" dirty="0"/>
          </a:p>
        </p:txBody>
      </p:sp>
    </p:spTree>
    <p:extLst>
      <p:ext uri="{BB962C8B-B14F-4D97-AF65-F5344CB8AC3E}">
        <p14:creationId xmlns:p14="http://schemas.microsoft.com/office/powerpoint/2010/main" val="7643331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57765"/>
            <a:ext cx="7583487" cy="5179965"/>
          </a:xfrm>
        </p:spPr>
        <p:txBody>
          <a:bodyPr>
            <a:normAutofit fontScale="77500" lnSpcReduction="20000"/>
          </a:bodyPr>
          <a:lstStyle/>
          <a:p>
            <a:r>
              <a:rPr lang="en-US" u="sng" dirty="0" err="1"/>
              <a:t>Latane</a:t>
            </a:r>
            <a:r>
              <a:rPr lang="en-US" u="sng" dirty="0"/>
              <a:t> and </a:t>
            </a:r>
            <a:r>
              <a:rPr lang="en-US" u="sng" dirty="0" smtClean="0"/>
              <a:t>Rodin/</a:t>
            </a:r>
            <a:r>
              <a:rPr lang="en-US" u="sng" dirty="0" err="1" smtClean="0"/>
              <a:t>Latene</a:t>
            </a:r>
            <a:r>
              <a:rPr lang="en-US" u="sng" dirty="0" smtClean="0"/>
              <a:t> and Darley: </a:t>
            </a:r>
            <a:r>
              <a:rPr lang="en-US" u="sng" dirty="0"/>
              <a:t>Pluralistic </a:t>
            </a:r>
            <a:r>
              <a:rPr lang="en-US" u="sng" dirty="0" smtClean="0"/>
              <a:t>Ignorance</a:t>
            </a:r>
            <a:endParaRPr lang="en-US" dirty="0"/>
          </a:p>
          <a:p>
            <a:pPr lvl="0"/>
            <a:r>
              <a:rPr lang="en-US" dirty="0"/>
              <a:t>Lab expt. Well controlled and reliable (can be repeated). It did attempt to create a ‘real’ situation.</a:t>
            </a:r>
          </a:p>
          <a:p>
            <a:pPr lvl="0"/>
            <a:r>
              <a:rPr lang="en-US" dirty="0"/>
              <a:t>Ethical issues, may have cause psychological stress hearing someone fall, and not helping. Also Deception but justifiable. Also could be explained in de-brief.</a:t>
            </a:r>
          </a:p>
          <a:p>
            <a:pPr lvl="0"/>
            <a:r>
              <a:rPr lang="en-US" dirty="0"/>
              <a:t>Not a real life situation. Not face to face. Results may differ.</a:t>
            </a:r>
          </a:p>
          <a:p>
            <a:pPr lvl="0"/>
            <a:r>
              <a:rPr lang="en-US" dirty="0"/>
              <a:t>Participant’s knew they were taking part in an experiment, may have caused differences in their behavior, they knew they were being observed in some way. Participant effects even stretch to demand characteristics. Interestingly, two friends responded quickly showing that it more about being with a confederate/stranger.</a:t>
            </a:r>
          </a:p>
          <a:p>
            <a:pPr lvl="0"/>
            <a:r>
              <a:rPr lang="en-US" dirty="0"/>
              <a:t>It is supported by </a:t>
            </a:r>
            <a:r>
              <a:rPr lang="en-US" dirty="0" err="1"/>
              <a:t>Shotland</a:t>
            </a:r>
            <a:r>
              <a:rPr lang="en-US" dirty="0"/>
              <a:t> and Straw-Social norm of not interfering in people’s domestic rows.</a:t>
            </a:r>
          </a:p>
          <a:p>
            <a:pPr lvl="0"/>
            <a:r>
              <a:rPr lang="en-US" dirty="0"/>
              <a:t>Supports informational social influence in that we often look to others to know how to behave in ambiguous situations.</a:t>
            </a:r>
          </a:p>
          <a:p>
            <a:endParaRPr lang="en-US" dirty="0"/>
          </a:p>
        </p:txBody>
      </p:sp>
    </p:spTree>
    <p:extLst>
      <p:ext uri="{BB962C8B-B14F-4D97-AF65-F5344CB8AC3E}">
        <p14:creationId xmlns:p14="http://schemas.microsoft.com/office/powerpoint/2010/main" val="1333922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03839"/>
            <a:ext cx="7583487" cy="1881589"/>
          </a:xfrm>
        </p:spPr>
        <p:txBody>
          <a:bodyPr/>
          <a:lstStyle/>
          <a:p>
            <a:pPr lvl="0"/>
            <a:r>
              <a:rPr lang="en-US" dirty="0" smtClean="0"/>
              <a:t>Distinguish </a:t>
            </a:r>
            <a:r>
              <a:rPr lang="en-US" dirty="0"/>
              <a:t>between altruism and </a:t>
            </a:r>
            <a:r>
              <a:rPr lang="en-US" dirty="0" err="1"/>
              <a:t>prosocial</a:t>
            </a:r>
            <a:r>
              <a:rPr lang="en-US" dirty="0"/>
              <a:t> behavior </a:t>
            </a:r>
            <a:br>
              <a:rPr lang="en-US" dirty="0"/>
            </a:br>
            <a:endParaRPr lang="en-US" dirty="0"/>
          </a:p>
        </p:txBody>
      </p:sp>
      <p:sp>
        <p:nvSpPr>
          <p:cNvPr id="3" name="Content Placeholder 2"/>
          <p:cNvSpPr>
            <a:spLocks noGrp="1"/>
          </p:cNvSpPr>
          <p:nvPr>
            <p:ph idx="1"/>
          </p:nvPr>
        </p:nvSpPr>
        <p:spPr>
          <a:xfrm>
            <a:off x="779463" y="1850229"/>
            <a:ext cx="7583487" cy="4406055"/>
          </a:xfrm>
        </p:spPr>
        <p:txBody>
          <a:bodyPr/>
          <a:lstStyle/>
          <a:p>
            <a:r>
              <a:rPr lang="en-US" u="sng" dirty="0" err="1" smtClean="0"/>
              <a:t>Prosocial</a:t>
            </a:r>
            <a:r>
              <a:rPr lang="en-US" u="sng" dirty="0" smtClean="0"/>
              <a:t> </a:t>
            </a:r>
            <a:r>
              <a:rPr lang="en-US" u="sng" dirty="0" err="1" smtClean="0"/>
              <a:t>behaviour</a:t>
            </a:r>
            <a:r>
              <a:rPr lang="en-US" u="sng" dirty="0" smtClean="0"/>
              <a:t>:</a:t>
            </a:r>
            <a:r>
              <a:rPr lang="en-US" dirty="0" smtClean="0"/>
              <a:t> (opposite of anti-social)</a:t>
            </a:r>
          </a:p>
          <a:p>
            <a:pPr marL="0" indent="0">
              <a:buNone/>
            </a:pPr>
            <a:r>
              <a:rPr lang="en-US" u="sng" dirty="0" err="1" smtClean="0"/>
              <a:t>Staub</a:t>
            </a:r>
            <a:r>
              <a:rPr lang="en-US" dirty="0" smtClean="0"/>
              <a:t> defined this as, </a:t>
            </a:r>
            <a:r>
              <a:rPr lang="en-US" dirty="0" err="1" smtClean="0"/>
              <a:t>behaviour</a:t>
            </a:r>
            <a:r>
              <a:rPr lang="en-US" dirty="0" smtClean="0"/>
              <a:t> that benefits another person or has positive social consequences. Examples? This is sometimes considered too vague and does not include the </a:t>
            </a:r>
            <a:r>
              <a:rPr lang="en-US" i="1" dirty="0" smtClean="0"/>
              <a:t>motivation </a:t>
            </a:r>
            <a:r>
              <a:rPr lang="en-US" dirty="0" smtClean="0"/>
              <a:t>of </a:t>
            </a:r>
            <a:r>
              <a:rPr lang="en-US" dirty="0" err="1" smtClean="0"/>
              <a:t>behaviour</a:t>
            </a:r>
            <a:r>
              <a:rPr lang="en-US" dirty="0" smtClean="0"/>
              <a:t>.</a:t>
            </a:r>
          </a:p>
          <a:p>
            <a:pPr marL="0" indent="0">
              <a:buNone/>
            </a:pPr>
            <a:r>
              <a:rPr lang="en-US" dirty="0" smtClean="0"/>
              <a:t>Intentional </a:t>
            </a:r>
            <a:r>
              <a:rPr lang="en-US" dirty="0" err="1" smtClean="0"/>
              <a:t>prosocial</a:t>
            </a:r>
            <a:r>
              <a:rPr lang="en-US" dirty="0" smtClean="0"/>
              <a:t> </a:t>
            </a:r>
            <a:r>
              <a:rPr lang="en-US" dirty="0" err="1" smtClean="0"/>
              <a:t>behaviour</a:t>
            </a:r>
            <a:r>
              <a:rPr lang="en-US" dirty="0" smtClean="0"/>
              <a:t> is often called </a:t>
            </a:r>
            <a:r>
              <a:rPr lang="en-US" i="1" dirty="0" smtClean="0"/>
              <a:t>helping </a:t>
            </a:r>
            <a:r>
              <a:rPr lang="en-US" i="1" dirty="0" err="1" smtClean="0"/>
              <a:t>behaviour</a:t>
            </a:r>
            <a:r>
              <a:rPr lang="en-US" dirty="0" smtClean="0"/>
              <a:t>. Examples?</a:t>
            </a:r>
          </a:p>
          <a:p>
            <a:r>
              <a:rPr lang="en-US" u="sng" dirty="0" smtClean="0"/>
              <a:t>Altruism:</a:t>
            </a:r>
            <a:r>
              <a:rPr lang="en-US" dirty="0" smtClean="0"/>
              <a:t> </a:t>
            </a:r>
            <a:r>
              <a:rPr lang="en-US" dirty="0" err="1" smtClean="0"/>
              <a:t>Behaviour</a:t>
            </a:r>
            <a:r>
              <a:rPr lang="en-US" dirty="0" smtClean="0"/>
              <a:t> that benefits another person, for no reward and sometimes at cost to oneself. Examples?</a:t>
            </a:r>
          </a:p>
          <a:p>
            <a:pPr marL="0" indent="0">
              <a:buNone/>
            </a:pPr>
            <a:endParaRPr lang="en-US" u="sng" dirty="0"/>
          </a:p>
        </p:txBody>
      </p:sp>
    </p:spTree>
    <p:extLst>
      <p:ext uri="{BB962C8B-B14F-4D97-AF65-F5344CB8AC3E}">
        <p14:creationId xmlns:p14="http://schemas.microsoft.com/office/powerpoint/2010/main" val="34298521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buNone/>
            </a:pPr>
            <a:r>
              <a:rPr lang="en-US" dirty="0" smtClean="0"/>
              <a:t>5. Point </a:t>
            </a:r>
            <a:r>
              <a:rPr lang="en-US" dirty="0"/>
              <a:t>3 of the theory “Decide whether to take personal responsibility” Also include “Diffusion of responsibility” </a:t>
            </a:r>
            <a:r>
              <a:rPr lang="en-US" dirty="0" err="1"/>
              <a:t>Latane</a:t>
            </a:r>
            <a:r>
              <a:rPr lang="en-US" dirty="0"/>
              <a:t> and Darley –intercom experiment.</a:t>
            </a:r>
          </a:p>
          <a:p>
            <a:endParaRPr lang="en-US" dirty="0"/>
          </a:p>
        </p:txBody>
      </p:sp>
    </p:spTree>
    <p:extLst>
      <p:ext uri="{BB962C8B-B14F-4D97-AF65-F5344CB8AC3E}">
        <p14:creationId xmlns:p14="http://schemas.microsoft.com/office/powerpoint/2010/main" val="41595234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61874"/>
            <a:ext cx="7583487" cy="5575856"/>
          </a:xfrm>
        </p:spPr>
        <p:txBody>
          <a:bodyPr>
            <a:normAutofit fontScale="77500" lnSpcReduction="20000"/>
          </a:bodyPr>
          <a:lstStyle/>
          <a:p>
            <a:pPr marL="0" indent="0">
              <a:buNone/>
            </a:pPr>
            <a:r>
              <a:rPr lang="en-US" u="sng" dirty="0" smtClean="0"/>
              <a:t>6. Evaluation </a:t>
            </a:r>
            <a:r>
              <a:rPr lang="en-US" u="sng" dirty="0" err="1" smtClean="0"/>
              <a:t>Latane</a:t>
            </a:r>
            <a:r>
              <a:rPr lang="en-US" u="sng" dirty="0" smtClean="0"/>
              <a:t> </a:t>
            </a:r>
            <a:r>
              <a:rPr lang="en-US" u="sng" dirty="0"/>
              <a:t>and Darley: Diffusion of responsibility/Intercom </a:t>
            </a:r>
            <a:r>
              <a:rPr lang="en-US" u="sng" dirty="0" smtClean="0"/>
              <a:t>study</a:t>
            </a:r>
            <a:endParaRPr lang="en-US" dirty="0"/>
          </a:p>
          <a:p>
            <a:pPr lvl="0"/>
            <a:r>
              <a:rPr lang="en-US" dirty="0"/>
              <a:t>Lab expt. Well controlled and reliable (can be repeated). All comments were pre-recorded. It did attempt to create a ‘real’ situation.</a:t>
            </a:r>
          </a:p>
          <a:p>
            <a:pPr lvl="0"/>
            <a:r>
              <a:rPr lang="en-US" dirty="0"/>
              <a:t>Ethical issues, may have cause psychological stress hearing someone have a seizure. Also Deception but justifiable. Actions were kept anonymous as did not exhibit behavior in front of other people (confederate/ other participants.) Also could be explained in de-brief.</a:t>
            </a:r>
          </a:p>
          <a:p>
            <a:pPr lvl="0"/>
            <a:r>
              <a:rPr lang="en-US" dirty="0"/>
              <a:t>Not a real life situation. Not face to face. Results may differ.</a:t>
            </a:r>
          </a:p>
          <a:p>
            <a:pPr lvl="0"/>
            <a:r>
              <a:rPr lang="en-US" dirty="0"/>
              <a:t>Participant’s knew they were taking part in an experiment, may have caused differences in their behavior, they knew they were being observed in some way. Participant effects even stretch to demand characteristics.</a:t>
            </a:r>
          </a:p>
          <a:p>
            <a:pPr lvl="0"/>
            <a:r>
              <a:rPr lang="en-US" dirty="0"/>
              <a:t>Only student participants- can’t generalize to the whole population.</a:t>
            </a:r>
          </a:p>
          <a:p>
            <a:pPr lvl="0"/>
            <a:r>
              <a:rPr lang="en-US" dirty="0"/>
              <a:t>It is supported by cases such as Kitty Genovese.</a:t>
            </a:r>
          </a:p>
          <a:p>
            <a:pPr lvl="0"/>
            <a:r>
              <a:rPr lang="en-US" dirty="0"/>
              <a:t>Not supported by </a:t>
            </a:r>
            <a:r>
              <a:rPr lang="en-US" dirty="0" err="1"/>
              <a:t>Piliavin’s</a:t>
            </a:r>
            <a:r>
              <a:rPr lang="en-US" dirty="0"/>
              <a:t> subway study.</a:t>
            </a:r>
          </a:p>
          <a:p>
            <a:pPr lvl="0"/>
            <a:r>
              <a:rPr lang="en-US" dirty="0"/>
              <a:t>Does not explain why some people are not vulnerable to </a:t>
            </a:r>
            <a:r>
              <a:rPr lang="en-US" dirty="0" err="1"/>
              <a:t>Dif</a:t>
            </a:r>
            <a:r>
              <a:rPr lang="en-US" dirty="0"/>
              <a:t> of R</a:t>
            </a:r>
          </a:p>
          <a:p>
            <a:pPr marL="0" indent="0">
              <a:buNone/>
            </a:pPr>
            <a:endParaRPr lang="en-US" dirty="0"/>
          </a:p>
          <a:p>
            <a:endParaRPr lang="en-US" dirty="0"/>
          </a:p>
        </p:txBody>
      </p:sp>
    </p:spTree>
    <p:extLst>
      <p:ext uri="{BB962C8B-B14F-4D97-AF65-F5344CB8AC3E}">
        <p14:creationId xmlns:p14="http://schemas.microsoft.com/office/powerpoint/2010/main" val="2977778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92811"/>
            <a:ext cx="7583487" cy="5344919"/>
          </a:xfrm>
        </p:spPr>
        <p:txBody>
          <a:bodyPr/>
          <a:lstStyle/>
          <a:p>
            <a:pPr marL="0" lvl="0" indent="0">
              <a:buNone/>
            </a:pPr>
            <a:r>
              <a:rPr lang="en-US" dirty="0" smtClean="0"/>
              <a:t>7. Linking </a:t>
            </a:r>
            <a:r>
              <a:rPr lang="en-US" dirty="0"/>
              <a:t>sentences regarding the next main theory</a:t>
            </a:r>
            <a:r>
              <a:rPr lang="en-US" dirty="0" smtClean="0"/>
              <a:t>.</a:t>
            </a:r>
            <a:endParaRPr lang="en-US" dirty="0"/>
          </a:p>
          <a:p>
            <a:pPr marL="0" lvl="0" indent="0">
              <a:buNone/>
            </a:pPr>
            <a:r>
              <a:rPr lang="en-US" dirty="0" smtClean="0"/>
              <a:t>8. Present </a:t>
            </a:r>
            <a:r>
              <a:rPr lang="en-US" dirty="0"/>
              <a:t>the Arousal-cost reward model of pro-social behavior (</a:t>
            </a:r>
            <a:r>
              <a:rPr lang="en-US" dirty="0" err="1"/>
              <a:t>Piliavin</a:t>
            </a:r>
            <a:r>
              <a:rPr lang="en-US" dirty="0" smtClean="0"/>
              <a:t>)</a:t>
            </a:r>
            <a:endParaRPr lang="en-US" dirty="0"/>
          </a:p>
          <a:p>
            <a:pPr marL="0" lvl="0" indent="0">
              <a:buNone/>
            </a:pPr>
            <a:r>
              <a:rPr lang="en-US" dirty="0" smtClean="0"/>
              <a:t>9. Subway </a:t>
            </a:r>
            <a:r>
              <a:rPr lang="en-US" dirty="0"/>
              <a:t>experiment (</a:t>
            </a:r>
            <a:r>
              <a:rPr lang="en-US" dirty="0" err="1"/>
              <a:t>Piliavin</a:t>
            </a:r>
            <a:r>
              <a:rPr lang="en-US" dirty="0"/>
              <a:t> et al</a:t>
            </a:r>
            <a:r>
              <a:rPr lang="en-US" dirty="0" smtClean="0"/>
              <a:t>)</a:t>
            </a:r>
            <a:r>
              <a:rPr lang="en-US" dirty="0"/>
              <a:t> </a:t>
            </a:r>
          </a:p>
          <a:p>
            <a:endParaRPr lang="en-US" dirty="0"/>
          </a:p>
        </p:txBody>
      </p:sp>
    </p:spTree>
    <p:extLst>
      <p:ext uri="{BB962C8B-B14F-4D97-AF65-F5344CB8AC3E}">
        <p14:creationId xmlns:p14="http://schemas.microsoft.com/office/powerpoint/2010/main" val="1607178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42297"/>
            <a:ext cx="7583487" cy="5295433"/>
          </a:xfrm>
        </p:spPr>
        <p:txBody>
          <a:bodyPr>
            <a:normAutofit fontScale="70000" lnSpcReduction="20000"/>
          </a:bodyPr>
          <a:lstStyle/>
          <a:p>
            <a:r>
              <a:rPr lang="en-US" u="sng" dirty="0" err="1"/>
              <a:t>Piliavin</a:t>
            </a:r>
            <a:r>
              <a:rPr lang="en-US" u="sng" dirty="0"/>
              <a:t> et al: Subway </a:t>
            </a:r>
            <a:r>
              <a:rPr lang="en-US" u="sng" dirty="0" smtClean="0"/>
              <a:t>study</a:t>
            </a:r>
            <a:endParaRPr lang="en-US" dirty="0"/>
          </a:p>
          <a:p>
            <a:pPr lvl="0"/>
            <a:r>
              <a:rPr lang="en-US" dirty="0"/>
              <a:t>Field experiment has high ecological validity. Also reasonably well controlled.</a:t>
            </a:r>
          </a:p>
          <a:p>
            <a:pPr lvl="0"/>
            <a:r>
              <a:rPr lang="en-US" dirty="0"/>
              <a:t>A variety of data was obtained Quantitative/Qualitative.</a:t>
            </a:r>
          </a:p>
          <a:p>
            <a:pPr lvl="0"/>
            <a:r>
              <a:rPr lang="en-US" dirty="0"/>
              <a:t>Supports a theoretical framework that can explain findings. </a:t>
            </a:r>
          </a:p>
          <a:p>
            <a:pPr lvl="0"/>
            <a:r>
              <a:rPr lang="en-US" dirty="0"/>
              <a:t>Insufficient trials for the drunk condition to yield reliable data.</a:t>
            </a:r>
          </a:p>
          <a:p>
            <a:pPr lvl="0"/>
            <a:r>
              <a:rPr lang="en-US" dirty="0"/>
              <a:t>Ethical issues of deception, lack of consent and psychological distress. No de-brief. Could also be justified as had to deceive to get an accurate response.</a:t>
            </a:r>
          </a:p>
          <a:p>
            <a:pPr lvl="0"/>
            <a:r>
              <a:rPr lang="en-US" dirty="0"/>
              <a:t>An extraneous variable could be time of day 11am-3pm. These people are not rushed for time. </a:t>
            </a:r>
          </a:p>
          <a:p>
            <a:pPr lvl="0"/>
            <a:r>
              <a:rPr lang="en-US" dirty="0"/>
              <a:t>Also did the same study with Black/White victim. Same race helping was more frequent particularly in the drunk condition. Less cost of helping same race in terms of public disapproval, higher arousal due to empathy with victim.  Would there still be a difference if the study was carried out today?</a:t>
            </a:r>
          </a:p>
          <a:p>
            <a:pPr lvl="0"/>
            <a:r>
              <a:rPr lang="en-US" dirty="0"/>
              <a:t>Men were significantly more likely to help than women. Less cost for men in terms of physical ability.  </a:t>
            </a:r>
          </a:p>
          <a:p>
            <a:endParaRPr lang="en-US" dirty="0"/>
          </a:p>
        </p:txBody>
      </p:sp>
    </p:spTree>
    <p:extLst>
      <p:ext uri="{BB962C8B-B14F-4D97-AF65-F5344CB8AC3E}">
        <p14:creationId xmlns:p14="http://schemas.microsoft.com/office/powerpoint/2010/main" val="27603260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8793"/>
            <a:ext cx="7583487" cy="5278937"/>
          </a:xfrm>
        </p:spPr>
        <p:txBody>
          <a:bodyPr/>
          <a:lstStyle/>
          <a:p>
            <a:pPr lvl="0"/>
            <a:r>
              <a:rPr lang="en-US" dirty="0"/>
              <a:t>Concluding paragraph. Could mention that many other factors influence </a:t>
            </a:r>
            <a:r>
              <a:rPr lang="en-US" dirty="0" err="1"/>
              <a:t>bystanderism</a:t>
            </a:r>
            <a:r>
              <a:rPr lang="en-US" dirty="0"/>
              <a:t> such situational, cultural and social factors. You could also </a:t>
            </a:r>
            <a:r>
              <a:rPr lang="en-US" dirty="0" err="1"/>
              <a:t>favour</a:t>
            </a:r>
            <a:r>
              <a:rPr lang="en-US"/>
              <a:t> a theory giving a reason why.</a:t>
            </a:r>
          </a:p>
          <a:p>
            <a:pPr marL="0" indent="0">
              <a:buNone/>
            </a:pPr>
            <a:endParaRPr lang="en-US" dirty="0"/>
          </a:p>
        </p:txBody>
      </p:sp>
    </p:spTree>
    <p:extLst>
      <p:ext uri="{BB962C8B-B14F-4D97-AF65-F5344CB8AC3E}">
        <p14:creationId xmlns:p14="http://schemas.microsoft.com/office/powerpoint/2010/main" val="3250008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876907"/>
          </a:xfrm>
        </p:spPr>
        <p:txBody>
          <a:bodyPr/>
          <a:lstStyle/>
          <a:p>
            <a:r>
              <a:rPr lang="en-US" dirty="0" smtClean="0"/>
              <a:t>How can social responsibility be used in the general learning outcomes?</a:t>
            </a:r>
            <a:endParaRPr lang="en-US" dirty="0"/>
          </a:p>
        </p:txBody>
      </p:sp>
      <p:sp>
        <p:nvSpPr>
          <p:cNvPr id="3" name="Content Placeholder 2"/>
          <p:cNvSpPr>
            <a:spLocks noGrp="1"/>
          </p:cNvSpPr>
          <p:nvPr>
            <p:ph idx="1"/>
          </p:nvPr>
        </p:nvSpPr>
        <p:spPr>
          <a:xfrm>
            <a:off x="779463" y="2414706"/>
            <a:ext cx="7583487" cy="3623024"/>
          </a:xfrm>
        </p:spPr>
        <p:txBody>
          <a:bodyPr>
            <a:normAutofit/>
          </a:bodyPr>
          <a:lstStyle/>
          <a:p>
            <a:pPr marL="0" indent="0">
              <a:buNone/>
            </a:pPr>
            <a:endParaRPr lang="en-US" b="1" dirty="0" smtClean="0"/>
          </a:p>
          <a:p>
            <a:pPr marL="0" indent="0">
              <a:buNone/>
            </a:pPr>
            <a:r>
              <a:rPr lang="en-US" b="1" dirty="0" smtClean="0"/>
              <a:t>General framework</a:t>
            </a:r>
            <a:endParaRPr lang="en-US" dirty="0"/>
          </a:p>
          <a:p>
            <a:pPr lvl="0"/>
            <a:r>
              <a:rPr lang="en-US" dirty="0"/>
              <a:t>To what extent do biological, cognitive and sociocultural factors influence human relationships (2012-biological factors) (May 2011-biological factors</a:t>
            </a:r>
            <a:r>
              <a:rPr lang="en-US" dirty="0" smtClean="0"/>
              <a:t>)</a:t>
            </a:r>
            <a:endParaRPr lang="en-US" dirty="0"/>
          </a:p>
          <a:p>
            <a:pPr lvl="0"/>
            <a:r>
              <a:rPr lang="en-US" dirty="0"/>
              <a:t>Evaluate psychological research (that is, theories and/or studies) relevant to the study of human relationships</a:t>
            </a:r>
          </a:p>
          <a:p>
            <a:endParaRPr lang="en-US" dirty="0"/>
          </a:p>
        </p:txBody>
      </p:sp>
    </p:spTree>
    <p:extLst>
      <p:ext uri="{BB962C8B-B14F-4D97-AF65-F5344CB8AC3E}">
        <p14:creationId xmlns:p14="http://schemas.microsoft.com/office/powerpoint/2010/main" val="206811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610348"/>
          </a:xfrm>
        </p:spPr>
        <p:txBody>
          <a:bodyPr/>
          <a:lstStyle/>
          <a:p>
            <a:pPr lvl="0"/>
            <a:r>
              <a:rPr lang="en-US" dirty="0"/>
              <a:t>Contrast two theories explaining altruism in humans (May 2011)</a:t>
            </a:r>
            <a:br>
              <a:rPr lang="en-US" dirty="0"/>
            </a:br>
            <a:endParaRPr lang="en-US" dirty="0"/>
          </a:p>
        </p:txBody>
      </p:sp>
      <p:sp>
        <p:nvSpPr>
          <p:cNvPr id="3" name="Content Placeholder 2"/>
          <p:cNvSpPr>
            <a:spLocks noGrp="1"/>
          </p:cNvSpPr>
          <p:nvPr>
            <p:ph idx="1"/>
          </p:nvPr>
        </p:nvSpPr>
        <p:spPr>
          <a:xfrm>
            <a:off x="779463" y="1646390"/>
            <a:ext cx="7583487" cy="4391340"/>
          </a:xfrm>
        </p:spPr>
        <p:txBody>
          <a:bodyPr/>
          <a:lstStyle/>
          <a:p>
            <a:pPr marL="0" indent="0">
              <a:buNone/>
            </a:pPr>
            <a:r>
              <a:rPr lang="en-US" u="sng" dirty="0" smtClean="0"/>
              <a:t>Theory 1: Evolutionary theory OR Kin selection theory</a:t>
            </a:r>
          </a:p>
          <a:p>
            <a:pPr marL="0" indent="0">
              <a:buNone/>
            </a:pPr>
            <a:r>
              <a:rPr lang="en-US" u="sng" dirty="0" smtClean="0"/>
              <a:t>Evidence:</a:t>
            </a:r>
          </a:p>
          <a:p>
            <a:r>
              <a:rPr lang="en-US" u="sng" dirty="0" smtClean="0"/>
              <a:t>From the animal kingdom (Meer cats)</a:t>
            </a:r>
          </a:p>
          <a:p>
            <a:r>
              <a:rPr lang="en-US" u="sng" dirty="0" smtClean="0"/>
              <a:t>Kin selection theory (Hamilton, 1963)</a:t>
            </a:r>
          </a:p>
          <a:p>
            <a:r>
              <a:rPr lang="en-US" u="sng" dirty="0"/>
              <a:t>S</a:t>
            </a:r>
            <a:r>
              <a:rPr lang="en-US" u="sng" dirty="0" smtClean="0"/>
              <a:t>elfish gene theory (</a:t>
            </a:r>
            <a:r>
              <a:rPr lang="en-US" u="sng" dirty="0" err="1" smtClean="0"/>
              <a:t>Dawkin’s</a:t>
            </a:r>
            <a:r>
              <a:rPr lang="en-US" u="sng" dirty="0" smtClean="0"/>
              <a:t>, 1989)</a:t>
            </a:r>
          </a:p>
          <a:p>
            <a:r>
              <a:rPr lang="en-US" u="sng" dirty="0" smtClean="0"/>
              <a:t>Theory of reciprocal altruism (</a:t>
            </a:r>
            <a:r>
              <a:rPr lang="en-US" u="sng" dirty="0" err="1" smtClean="0"/>
              <a:t>Trivers</a:t>
            </a:r>
            <a:r>
              <a:rPr lang="en-US" u="sng" dirty="0" smtClean="0"/>
              <a:t>, 1971), (Axelrod and Hamilton).</a:t>
            </a:r>
          </a:p>
          <a:p>
            <a:r>
              <a:rPr lang="en-US" dirty="0" smtClean="0"/>
              <a:t>Non-supporting evidence (Simmons et al 1977).</a:t>
            </a:r>
          </a:p>
          <a:p>
            <a:endParaRPr lang="en-US" u="sng" dirty="0" smtClean="0"/>
          </a:p>
        </p:txBody>
      </p:sp>
    </p:spTree>
    <p:extLst>
      <p:ext uri="{BB962C8B-B14F-4D97-AF65-F5344CB8AC3E}">
        <p14:creationId xmlns:p14="http://schemas.microsoft.com/office/powerpoint/2010/main" val="773675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1019194"/>
            <a:ext cx="7583487" cy="5018536"/>
          </a:xfrm>
        </p:spPr>
        <p:txBody>
          <a:bodyPr>
            <a:normAutofit/>
          </a:bodyPr>
          <a:lstStyle/>
          <a:p>
            <a:r>
              <a:rPr lang="en-US" u="sng" dirty="0" smtClean="0"/>
              <a:t>Theory 2: Psychological/Cognitive </a:t>
            </a:r>
            <a:r>
              <a:rPr lang="en-US" u="sng" dirty="0"/>
              <a:t>theories of altruism</a:t>
            </a:r>
            <a:r>
              <a:rPr lang="en-US" u="sng" dirty="0" smtClean="0"/>
              <a:t> </a:t>
            </a:r>
          </a:p>
          <a:p>
            <a:r>
              <a:rPr lang="en-US" u="sng" dirty="0" smtClean="0"/>
              <a:t>Evidence</a:t>
            </a:r>
          </a:p>
          <a:p>
            <a:r>
              <a:rPr lang="en-US" dirty="0" smtClean="0"/>
              <a:t>Altruism appears to have some conscious cognitive component, rather than just instinct. Example: Lerner and </a:t>
            </a:r>
            <a:r>
              <a:rPr lang="en-US" dirty="0" err="1" smtClean="0"/>
              <a:t>Lichtman</a:t>
            </a:r>
            <a:r>
              <a:rPr lang="en-US" dirty="0" smtClean="0"/>
              <a:t> (1968) found participants offered to take electric shocks as part of an experiment rather than letting the other participant (actually a confederate) take them.</a:t>
            </a:r>
          </a:p>
          <a:p>
            <a:r>
              <a:rPr lang="en-US" dirty="0"/>
              <a:t>Empathy Altruism model (Batson et al,1981</a:t>
            </a:r>
            <a:r>
              <a:rPr lang="en-US" dirty="0" smtClean="0"/>
              <a:t>)</a:t>
            </a:r>
          </a:p>
          <a:p>
            <a:r>
              <a:rPr lang="en-US" dirty="0" smtClean="0"/>
              <a:t>Negative state relief model (Schaller and) </a:t>
            </a:r>
            <a:r>
              <a:rPr lang="en-US" dirty="0" err="1" smtClean="0"/>
              <a:t>Cialdini</a:t>
            </a:r>
            <a:r>
              <a:rPr lang="en-US" dirty="0" smtClean="0"/>
              <a:t>, 1988)</a:t>
            </a:r>
          </a:p>
        </p:txBody>
      </p:sp>
    </p:spTree>
    <p:extLst>
      <p:ext uri="{BB962C8B-B14F-4D97-AF65-F5344CB8AC3E}">
        <p14:creationId xmlns:p14="http://schemas.microsoft.com/office/powerpoint/2010/main" val="290437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depth</a:t>
            </a:r>
            <a:endParaRPr lang="en-US" dirty="0"/>
          </a:p>
        </p:txBody>
      </p:sp>
      <p:sp>
        <p:nvSpPr>
          <p:cNvPr id="3" name="Content Placeholder 2"/>
          <p:cNvSpPr>
            <a:spLocks noGrp="1"/>
          </p:cNvSpPr>
          <p:nvPr>
            <p:ph idx="1"/>
          </p:nvPr>
        </p:nvSpPr>
        <p:spPr>
          <a:xfrm>
            <a:off x="779463" y="1828800"/>
            <a:ext cx="7583487" cy="4568604"/>
          </a:xfrm>
        </p:spPr>
        <p:txBody>
          <a:bodyPr>
            <a:normAutofit/>
          </a:bodyPr>
          <a:lstStyle/>
          <a:p>
            <a:pPr marL="0" indent="0">
              <a:buNone/>
            </a:pPr>
            <a:r>
              <a:rPr lang="en-US" u="sng" dirty="0" smtClean="0"/>
              <a:t>Theory 1:</a:t>
            </a:r>
          </a:p>
          <a:p>
            <a:r>
              <a:rPr lang="en-US" dirty="0" smtClean="0"/>
              <a:t>Animal kingdom-</a:t>
            </a:r>
            <a:r>
              <a:rPr lang="en-US" dirty="0"/>
              <a:t>Rabbits thumping on the ground puts themselves in </a:t>
            </a:r>
            <a:r>
              <a:rPr lang="en-US" dirty="0" smtClean="0"/>
              <a:t>danger </a:t>
            </a:r>
            <a:r>
              <a:rPr lang="en-US" dirty="0"/>
              <a:t>but warns the group of </a:t>
            </a:r>
            <a:r>
              <a:rPr lang="en-US" dirty="0" smtClean="0"/>
              <a:t>predators. </a:t>
            </a:r>
            <a:r>
              <a:rPr lang="en-US" dirty="0" err="1" smtClean="0"/>
              <a:t>Meerkats</a:t>
            </a:r>
            <a:r>
              <a:rPr lang="en-US" dirty="0" smtClean="0"/>
              <a:t> </a:t>
            </a:r>
            <a:r>
              <a:rPr lang="en-US" dirty="0"/>
              <a:t>stand watch and make a call puts them in </a:t>
            </a:r>
            <a:r>
              <a:rPr lang="en-US" dirty="0" smtClean="0"/>
              <a:t>danger</a:t>
            </a:r>
            <a:r>
              <a:rPr lang="en-US" dirty="0"/>
              <a:t> </a:t>
            </a:r>
            <a:r>
              <a:rPr lang="en-US" dirty="0" smtClean="0"/>
              <a:t>but </a:t>
            </a:r>
            <a:r>
              <a:rPr lang="en-US" dirty="0"/>
              <a:t>warns the group of </a:t>
            </a:r>
            <a:r>
              <a:rPr lang="en-US" dirty="0" smtClean="0"/>
              <a:t>predators</a:t>
            </a:r>
          </a:p>
          <a:p>
            <a:r>
              <a:rPr lang="en-US" dirty="0" smtClean="0"/>
              <a:t>Kin </a:t>
            </a:r>
            <a:r>
              <a:rPr lang="en-US" dirty="0"/>
              <a:t>selection-we are altruistic towards those we share our genes with</a:t>
            </a:r>
            <a:r>
              <a:rPr lang="en-US" dirty="0" smtClean="0"/>
              <a:t>. </a:t>
            </a:r>
            <a:r>
              <a:rPr lang="en-US" dirty="0"/>
              <a:t>The closer the relationship between the helper and those being helped, the greater the chance for altruistic </a:t>
            </a:r>
            <a:r>
              <a:rPr lang="en-US" dirty="0" err="1" smtClean="0"/>
              <a:t>behaviour</a:t>
            </a:r>
            <a:r>
              <a:rPr lang="en-US" dirty="0" smtClean="0"/>
              <a:t>. Although you can’t have babies yourself you still contribute to the survival of your genes by helping close relatives.</a:t>
            </a:r>
            <a:endParaRPr lang="en-US" dirty="0"/>
          </a:p>
          <a:p>
            <a:endParaRPr lang="en-US" dirty="0"/>
          </a:p>
        </p:txBody>
      </p:sp>
    </p:spTree>
    <p:extLst>
      <p:ext uri="{BB962C8B-B14F-4D97-AF65-F5344CB8AC3E}">
        <p14:creationId xmlns:p14="http://schemas.microsoft.com/office/powerpoint/2010/main" val="659443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636"/>
            <a:ext cx="7583487" cy="5285094"/>
          </a:xfrm>
        </p:spPr>
        <p:txBody>
          <a:bodyPr>
            <a:normAutofit/>
          </a:bodyPr>
          <a:lstStyle/>
          <a:p>
            <a:r>
              <a:rPr lang="en-US" dirty="0"/>
              <a:t>Selfish Gene (Dawkins)- We are altruistic to allow our own genes to survive.  Animals living in social groups share many genes so altruistic behavior is seen as a way to guarantee that one’s own genes will be passed on to future generations</a:t>
            </a:r>
            <a:r>
              <a:rPr lang="en-US" dirty="0" smtClean="0"/>
              <a:t>.</a:t>
            </a:r>
          </a:p>
          <a:p>
            <a:r>
              <a:rPr lang="en-US" dirty="0" smtClean="0"/>
              <a:t>Reciprocal </a:t>
            </a:r>
            <a:r>
              <a:rPr lang="en-US" dirty="0"/>
              <a:t>Altruism theory (</a:t>
            </a:r>
            <a:r>
              <a:rPr lang="en-US" dirty="0" err="1"/>
              <a:t>Trivers</a:t>
            </a:r>
            <a:r>
              <a:rPr lang="en-US" dirty="0"/>
              <a:t>)-it may benefit an animal to behave altruistically if there is an expectation that the </a:t>
            </a:r>
            <a:r>
              <a:rPr lang="en-US" dirty="0" err="1"/>
              <a:t>favour</a:t>
            </a:r>
            <a:r>
              <a:rPr lang="en-US" dirty="0"/>
              <a:t> will be returned in the future. Through mutual cooperation, both are more likely to increase their chance of survival</a:t>
            </a:r>
            <a:r>
              <a:rPr lang="en-US" dirty="0" smtClean="0"/>
              <a:t>.</a:t>
            </a:r>
            <a:r>
              <a:rPr lang="en-US" dirty="0"/>
              <a:t> Small fish clean larger fish by removing parasites so benefit from food</a:t>
            </a:r>
            <a:r>
              <a:rPr lang="en-US"/>
              <a:t>/</a:t>
            </a:r>
            <a:r>
              <a:rPr lang="en-US" smtClean="0"/>
              <a:t>protection large </a:t>
            </a:r>
            <a:r>
              <a:rPr lang="en-US" dirty="0"/>
              <a:t>fish have parasites removed </a:t>
            </a:r>
          </a:p>
          <a:p>
            <a:endParaRPr lang="en-US" dirty="0"/>
          </a:p>
        </p:txBody>
      </p:sp>
    </p:spTree>
    <p:extLst>
      <p:ext uri="{BB962C8B-B14F-4D97-AF65-F5344CB8AC3E}">
        <p14:creationId xmlns:p14="http://schemas.microsoft.com/office/powerpoint/2010/main" val="176931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83995"/>
            <a:ext cx="7583487" cy="5127331"/>
          </a:xfrm>
        </p:spPr>
        <p:txBody>
          <a:bodyPr>
            <a:normAutofit fontScale="92500" lnSpcReduction="10000"/>
          </a:bodyPr>
          <a:lstStyle/>
          <a:p>
            <a:pPr marL="0" lvl="0" indent="0">
              <a:buNone/>
            </a:pPr>
            <a:r>
              <a:rPr lang="en-US" u="sng" dirty="0"/>
              <a:t>Axelrod and Hamilton’s </a:t>
            </a:r>
            <a:r>
              <a:rPr lang="en-US" dirty="0"/>
              <a:t>experiment. </a:t>
            </a:r>
            <a:endParaRPr lang="en-US" dirty="0" smtClean="0"/>
          </a:p>
          <a:p>
            <a:pPr marL="0" lvl="0" indent="0">
              <a:buNone/>
            </a:pPr>
            <a:r>
              <a:rPr lang="en-US" dirty="0" smtClean="0"/>
              <a:t>To </a:t>
            </a:r>
            <a:r>
              <a:rPr lang="en-US" dirty="0"/>
              <a:t>find out if reciprocal altruism exists in humans. </a:t>
            </a:r>
          </a:p>
          <a:p>
            <a:r>
              <a:rPr lang="en-US" dirty="0"/>
              <a:t>Used a version of the Prisoner’s dilemma </a:t>
            </a:r>
          </a:p>
          <a:p>
            <a:r>
              <a:rPr lang="en-US" dirty="0"/>
              <a:t>Players interact in pairs, individuals A and B </a:t>
            </a:r>
          </a:p>
          <a:p>
            <a:r>
              <a:rPr lang="en-US" dirty="0"/>
              <a:t>Choose to “cooperate”, both gain some </a:t>
            </a:r>
            <a:r>
              <a:rPr lang="en-US" dirty="0" smtClean="0"/>
              <a:t>reward</a:t>
            </a:r>
            <a:endParaRPr lang="en-US" dirty="0"/>
          </a:p>
          <a:p>
            <a:r>
              <a:rPr lang="en-US" dirty="0"/>
              <a:t>Choose to “defect”, no pay off to either </a:t>
            </a:r>
          </a:p>
          <a:p>
            <a:r>
              <a:rPr lang="en-US" dirty="0"/>
              <a:t>If two players meet several times they can adjust their behavior to fit their opponents last move </a:t>
            </a:r>
          </a:p>
          <a:p>
            <a:r>
              <a:rPr lang="en-US" dirty="0"/>
              <a:t>If the opponent was cooperative, then the player is cooperative. This is evidence that we have evolved to be cooperative as we may gain something in </a:t>
            </a:r>
            <a:r>
              <a:rPr lang="en-US" dirty="0" smtClean="0"/>
              <a:t>return.</a:t>
            </a:r>
            <a:endParaRPr lang="en-US" dirty="0"/>
          </a:p>
          <a:p>
            <a:endParaRPr lang="en-US" dirty="0"/>
          </a:p>
        </p:txBody>
      </p:sp>
    </p:spTree>
    <p:extLst>
      <p:ext uri="{BB962C8B-B14F-4D97-AF65-F5344CB8AC3E}">
        <p14:creationId xmlns:p14="http://schemas.microsoft.com/office/powerpoint/2010/main" val="4058030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46715"/>
            <a:ext cx="7583487" cy="5191015"/>
          </a:xfrm>
        </p:spPr>
        <p:txBody>
          <a:bodyPr>
            <a:normAutofit/>
          </a:bodyPr>
          <a:lstStyle/>
          <a:p>
            <a:r>
              <a:rPr lang="en-US" u="sng" dirty="0" smtClean="0"/>
              <a:t>Evidence that does not support Kin selection:</a:t>
            </a:r>
          </a:p>
          <a:p>
            <a:pPr marL="0" indent="0">
              <a:buNone/>
            </a:pPr>
            <a:r>
              <a:rPr lang="en-US" dirty="0" smtClean="0"/>
              <a:t>Simmons et al (1977)</a:t>
            </a:r>
          </a:p>
          <a:p>
            <a:pPr marL="0" indent="0">
              <a:buNone/>
            </a:pPr>
            <a:r>
              <a:rPr lang="en-US" dirty="0" smtClean="0"/>
              <a:t>The study investigated whether close relatives were more likely to be kidney donors.</a:t>
            </a:r>
          </a:p>
          <a:p>
            <a:pPr marL="0" indent="0">
              <a:buNone/>
            </a:pPr>
            <a:r>
              <a:rPr lang="en-US" dirty="0" smtClean="0"/>
              <a:t>Results: 86% of parents said yes and 47% of siblings said yes. They both have the same amount of shared genetic information (50%). Kin selection cannot explain this difference.</a:t>
            </a:r>
          </a:p>
          <a:p>
            <a:pPr marL="0" indent="0">
              <a:buNone/>
            </a:pPr>
            <a:r>
              <a:rPr lang="en-US" dirty="0"/>
              <a:t>Brown </a:t>
            </a:r>
            <a:r>
              <a:rPr lang="en-US" dirty="0" smtClean="0"/>
              <a:t>described </a:t>
            </a:r>
            <a:r>
              <a:rPr lang="en-US" dirty="0"/>
              <a:t>how the closeness of kinship is construed differently from one society/culture to </a:t>
            </a:r>
            <a:r>
              <a:rPr lang="en-US" dirty="0" smtClean="0"/>
              <a:t>another. </a:t>
            </a:r>
            <a:r>
              <a:rPr lang="en-US" dirty="0"/>
              <a:t>Kinship may be perceived between people who are not genetically close/adopted parents and children experience kinship. </a:t>
            </a:r>
            <a:endParaRPr lang="en-US" dirty="0" smtClean="0"/>
          </a:p>
          <a:p>
            <a:pPr marL="0" indent="0">
              <a:buNone/>
            </a:pPr>
            <a:endParaRPr lang="en-US" dirty="0"/>
          </a:p>
        </p:txBody>
      </p:sp>
    </p:spTree>
    <p:extLst>
      <p:ext uri="{BB962C8B-B14F-4D97-AF65-F5344CB8AC3E}">
        <p14:creationId xmlns:p14="http://schemas.microsoft.com/office/powerpoint/2010/main" val="2899943882"/>
      </p:ext>
    </p:extLst>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341</TotalTime>
  <Words>2874</Words>
  <Application>Microsoft Macintosh PowerPoint</Application>
  <PresentationFormat>On-screen Show (4:3)</PresentationFormat>
  <Paragraphs>160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Revolution</vt:lpstr>
      <vt:lpstr>Human Relationships</vt:lpstr>
      <vt:lpstr>Learning Outcomes</vt:lpstr>
      <vt:lpstr>Distinguish between altruism and prosocial behavior  </vt:lpstr>
      <vt:lpstr>Contrast two theories explaining altruism in humans (May 2011) </vt:lpstr>
      <vt:lpstr>PowerPoint Presentation</vt:lpstr>
      <vt:lpstr>In depth</vt:lpstr>
      <vt:lpstr>PowerPoint Presentation</vt:lpstr>
      <vt:lpstr>PowerPoint Presentation</vt:lpstr>
      <vt:lpstr>PowerPoint Presentation</vt:lpstr>
      <vt:lpstr>Evaluation of kin selection</vt:lpstr>
      <vt:lpstr>PowerPoint Presentation</vt:lpstr>
      <vt:lpstr>PowerPoint Presentation</vt:lpstr>
      <vt:lpstr>PowerPoint Presentation</vt:lpstr>
      <vt:lpstr>PowerPoint Presentation</vt:lpstr>
      <vt:lpstr>PowerPoint Presentation</vt:lpstr>
      <vt:lpstr>PowerPoint Presentation</vt:lpstr>
      <vt:lpstr>Contrasting</vt:lpstr>
      <vt:lpstr>Using one or more research studies, explain cross-cultural differences in prosocial behavior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OVERALL CONCLUSION </vt:lpstr>
      <vt:lpstr>Examine factors influencing bystanderism (2012) (Nov 2011)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can social responsibility be used in the general learning outcomes?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Murphy</dc:creator>
  <cp:lastModifiedBy>Alex Murphy</cp:lastModifiedBy>
  <cp:revision>36</cp:revision>
  <dcterms:created xsi:type="dcterms:W3CDTF">2013-04-15T20:31:27Z</dcterms:created>
  <dcterms:modified xsi:type="dcterms:W3CDTF">2013-04-16T13:13:06Z</dcterms:modified>
</cp:coreProperties>
</file>