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1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C1F3FD-ACA8-574F-9885-32EAEA083FC8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C435ADF-AD7A-0140-8512-7A233BCC5C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2392338"/>
          </a:xfrm>
        </p:spPr>
        <p:txBody>
          <a:bodyPr/>
          <a:lstStyle/>
          <a:p>
            <a:r>
              <a:rPr lang="en-US" dirty="0" err="1" smtClean="0"/>
              <a:t>Bowlby</a:t>
            </a:r>
            <a:r>
              <a:rPr lang="en-US" dirty="0" smtClean="0"/>
              <a:t>: Attachment and the internal working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149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82486"/>
            <a:ext cx="8042276" cy="642579"/>
          </a:xfrm>
        </p:spPr>
        <p:txBody>
          <a:bodyPr/>
          <a:lstStyle/>
          <a:p>
            <a:r>
              <a:rPr lang="en-US" sz="3600" dirty="0" smtClean="0"/>
              <a:t>Background on </a:t>
            </a:r>
            <a:r>
              <a:rPr lang="en-US" sz="3600" dirty="0" err="1" smtClean="0"/>
              <a:t>Bowlby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25065"/>
            <a:ext cx="8042276" cy="5502735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dirty="0" err="1" smtClean="0"/>
              <a:t>Bowlby</a:t>
            </a:r>
            <a:r>
              <a:rPr lang="en-US" dirty="0" smtClean="0"/>
              <a:t> was born to an upper middle class family in England in 1907. At that time, giving a lot of maternal affection was seen as spoiling a child. </a:t>
            </a:r>
          </a:p>
          <a:p>
            <a:pPr>
              <a:buFont typeface="Arial"/>
              <a:buChar char="•"/>
            </a:pPr>
            <a:r>
              <a:rPr lang="en-US" dirty="0" smtClean="0"/>
              <a:t>Children from the socio-economic elite were raised by nannies and sent to boarding school.</a:t>
            </a:r>
          </a:p>
          <a:p>
            <a:pPr marL="0" indent="0">
              <a:buNone/>
            </a:pPr>
            <a:r>
              <a:rPr lang="en-US" dirty="0" smtClean="0"/>
              <a:t>A number of wartime activities were seen by </a:t>
            </a:r>
            <a:r>
              <a:rPr lang="en-US" dirty="0" err="1" smtClean="0"/>
              <a:t>Bowlby</a:t>
            </a:r>
            <a:r>
              <a:rPr lang="en-US" dirty="0" smtClean="0"/>
              <a:t> as having significant effects in the later development of young children and he subsequently became interested in attachment: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rescue of Jewish children from Nazi Germany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evacuation of children from </a:t>
            </a:r>
            <a:r>
              <a:rPr lang="en-US" dirty="0"/>
              <a:t>L</a:t>
            </a:r>
            <a:r>
              <a:rPr lang="en-US" dirty="0" smtClean="0"/>
              <a:t>ondon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use of group nurseries to allow mothers of young children to contribute to the war effort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1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09739"/>
            <a:ext cx="8042276" cy="737530"/>
          </a:xfrm>
        </p:spPr>
        <p:txBody>
          <a:bodyPr/>
          <a:lstStyle/>
          <a:p>
            <a:r>
              <a:rPr lang="en-US" dirty="0" smtClean="0"/>
              <a:t>Background on Ainsworth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00458"/>
            <a:ext cx="8042276" cy="4911138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Mary Ainsworth worked with John </a:t>
            </a:r>
            <a:r>
              <a:rPr lang="en-US" dirty="0" err="1" smtClean="0"/>
              <a:t>Bowlby</a:t>
            </a:r>
            <a:r>
              <a:rPr lang="en-US" dirty="0" smtClean="0"/>
              <a:t> at the </a:t>
            </a:r>
            <a:r>
              <a:rPr lang="en-US" dirty="0" err="1" smtClean="0"/>
              <a:t>Tavistock</a:t>
            </a:r>
            <a:r>
              <a:rPr lang="en-US" dirty="0" smtClean="0"/>
              <a:t> Institute in London (a </a:t>
            </a:r>
            <a:r>
              <a:rPr lang="en-US" dirty="0" err="1" smtClean="0"/>
              <a:t>centre</a:t>
            </a:r>
            <a:r>
              <a:rPr lang="en-US" dirty="0" smtClean="0"/>
              <a:t> for psychological research) before moving to Uganda, where she carried out small scale observational studies of mothers and their babies.</a:t>
            </a:r>
          </a:p>
          <a:p>
            <a:pPr>
              <a:buFont typeface="Arial"/>
              <a:buChar char="•"/>
            </a:pPr>
            <a:r>
              <a:rPr lang="en-US" dirty="0" smtClean="0"/>
              <a:t>She carried out a longitudinal study using home visits, with naturalistic observations (in the family living room) of mother-child interactions in the strange situation, and interviews with the mothers. She used an interpreter when she interviewed the mothers.</a:t>
            </a:r>
          </a:p>
        </p:txBody>
      </p:sp>
    </p:spTree>
    <p:extLst>
      <p:ext uri="{BB962C8B-B14F-4D97-AF65-F5344CB8AC3E}">
        <p14:creationId xmlns:p14="http://schemas.microsoft.com/office/powerpoint/2010/main" val="344661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56772"/>
            <a:ext cx="8042276" cy="5232428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She classified babies into 3 attachment groups, based on their individual differences related to the strange situation.</a:t>
            </a:r>
          </a:p>
          <a:p>
            <a:pPr>
              <a:buFont typeface="Arial"/>
              <a:buChar char="•"/>
            </a:pPr>
            <a:r>
              <a:rPr lang="en-US" dirty="0"/>
              <a:t>Ainsworth found that the more responsive mothers appeared to have infants who cried less and appeared more confident</a:t>
            </a:r>
            <a:r>
              <a:rPr lang="en-US" dirty="0" smtClean="0"/>
              <a:t>.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Ainsworth (1971) replicated the Uganda study in the US and found the same distribution of attachment patterns.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research resulted in a classification system-the </a:t>
            </a:r>
            <a:r>
              <a:rPr lang="en-US" b="1" dirty="0" smtClean="0"/>
              <a:t>Strange Situation Classification-SSC.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697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Hazan</a:t>
            </a:r>
            <a:r>
              <a:rPr lang="en-US" dirty="0" smtClean="0"/>
              <a:t> and Shaver (1987)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Studied parent-child relationships and romantic couplings. We will look at their study in detail but they also noted that infant/caregiver relationships and adult romantic partners share the following features:</a:t>
            </a:r>
          </a:p>
        </p:txBody>
      </p:sp>
    </p:spTree>
    <p:extLst>
      <p:ext uri="{BB962C8B-B14F-4D97-AF65-F5344CB8AC3E}">
        <p14:creationId xmlns:p14="http://schemas.microsoft.com/office/powerpoint/2010/main" val="3661456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77333"/>
            <a:ext cx="8042276" cy="526626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/>
              <a:t>Both feel safe when the other is nearby and </a:t>
            </a:r>
            <a:r>
              <a:rPr lang="en-US" dirty="0" smtClean="0"/>
              <a:t>responsive.</a:t>
            </a:r>
          </a:p>
          <a:p>
            <a:pPr>
              <a:buFont typeface="Arial"/>
              <a:buChar char="•"/>
            </a:pPr>
            <a:r>
              <a:rPr lang="en-US" dirty="0" smtClean="0"/>
              <a:t>Both engage in close, intimate, bodily contact.</a:t>
            </a:r>
          </a:p>
          <a:p>
            <a:pPr>
              <a:buFont typeface="Arial"/>
              <a:buChar char="•"/>
            </a:pPr>
            <a:r>
              <a:rPr lang="en-US" dirty="0" smtClean="0"/>
              <a:t>Both feel insecure when the other is inaccessible.</a:t>
            </a:r>
          </a:p>
          <a:p>
            <a:pPr>
              <a:buFont typeface="Arial"/>
              <a:buChar char="•"/>
            </a:pPr>
            <a:r>
              <a:rPr lang="en-US" dirty="0" smtClean="0"/>
              <a:t>Both share discoveries with one another.</a:t>
            </a:r>
          </a:p>
          <a:p>
            <a:pPr>
              <a:buFont typeface="Arial"/>
              <a:buChar char="•"/>
            </a:pPr>
            <a:r>
              <a:rPr lang="en-US" dirty="0" smtClean="0"/>
              <a:t>Both play with one another’s facial features and exhibit a mutual fascination and preoccupation with one another.</a:t>
            </a:r>
          </a:p>
          <a:p>
            <a:pPr>
              <a:buFont typeface="Arial"/>
              <a:buChar char="•"/>
            </a:pPr>
            <a:r>
              <a:rPr lang="en-US" dirty="0" smtClean="0"/>
              <a:t>Both engage in baby talk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9188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867</TotalTime>
  <Words>379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Bowlby: Attachment and the internal working model</vt:lpstr>
      <vt:lpstr>Background on Bowlby</vt:lpstr>
      <vt:lpstr>Background on Ainsworth</vt:lpstr>
      <vt:lpstr>PowerPoint Presentation</vt:lpstr>
      <vt:lpstr>Hazan and Shaver (1987)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10</cp:revision>
  <dcterms:created xsi:type="dcterms:W3CDTF">2014-06-04T13:06:43Z</dcterms:created>
  <dcterms:modified xsi:type="dcterms:W3CDTF">2014-06-10T13:45:15Z</dcterms:modified>
</cp:coreProperties>
</file>