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4" r:id="rId6"/>
    <p:sldId id="261" r:id="rId7"/>
    <p:sldId id="263" r:id="rId8"/>
    <p:sldId id="262" r:id="rId9"/>
    <p:sldId id="258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3/11/13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2076876"/>
          </a:xfrm>
        </p:spPr>
        <p:txBody>
          <a:bodyPr/>
          <a:lstStyle/>
          <a:p>
            <a:r>
              <a:rPr lang="en-US" dirty="0" smtClean="0"/>
              <a:t>To what extent do biological and cognitive factors interact?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446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202567"/>
          </a:xfrm>
        </p:spPr>
        <p:txBody>
          <a:bodyPr/>
          <a:lstStyle/>
          <a:p>
            <a:r>
              <a:rPr lang="en-US" dirty="0" err="1" smtClean="0"/>
              <a:t>LeDoux’s</a:t>
            </a:r>
            <a:r>
              <a:rPr lang="en-US" dirty="0" smtClean="0"/>
              <a:t> theory of the emotional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Humans’ emotional reactions are </a:t>
            </a:r>
            <a:r>
              <a:rPr lang="en-US" u="sng" dirty="0" smtClean="0"/>
              <a:t>flexible</a:t>
            </a:r>
            <a:r>
              <a:rPr lang="en-US" dirty="0" smtClean="0"/>
              <a:t> due to evolution.</a:t>
            </a:r>
          </a:p>
          <a:p>
            <a:r>
              <a:rPr lang="en-US" dirty="0" smtClean="0"/>
              <a:t>There is an instant response to detected danger for the purpose of survival (the short route).</a:t>
            </a:r>
          </a:p>
          <a:p>
            <a:r>
              <a:rPr lang="en-US" dirty="0" smtClean="0"/>
              <a:t>Humans have </a:t>
            </a:r>
            <a:r>
              <a:rPr lang="en-US" u="sng" dirty="0" smtClean="0"/>
              <a:t>also</a:t>
            </a:r>
            <a:r>
              <a:rPr lang="en-US" dirty="0" smtClean="0"/>
              <a:t> evolved “emotional feeling” </a:t>
            </a:r>
            <a:r>
              <a:rPr lang="en-US" dirty="0" err="1" smtClean="0"/>
              <a:t>i.e</a:t>
            </a:r>
            <a:r>
              <a:rPr lang="en-US" dirty="0" smtClean="0"/>
              <a:t> a conscious experience of the emotion which helps to evaluate the level of danger before a response (the long route).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946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LeDoux’s</a:t>
            </a:r>
            <a:r>
              <a:rPr lang="en-US" dirty="0" smtClean="0"/>
              <a:t> model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2264" r="-422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93793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Explaining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00063"/>
            <a:ext cx="7583487" cy="4668223"/>
          </a:xfrm>
        </p:spPr>
        <p:txBody>
          <a:bodyPr>
            <a:normAutofit/>
          </a:bodyPr>
          <a:lstStyle/>
          <a:p>
            <a:r>
              <a:rPr lang="en-US" u="sng" dirty="0" smtClean="0"/>
              <a:t>The short route: </a:t>
            </a:r>
            <a:r>
              <a:rPr lang="en-US" dirty="0" smtClean="0"/>
              <a:t>Emotional stimulus is first processed in the </a:t>
            </a:r>
            <a:r>
              <a:rPr lang="en-US" u="sng" dirty="0" smtClean="0"/>
              <a:t>thalamus, </a:t>
            </a:r>
            <a:r>
              <a:rPr lang="en-US" dirty="0" smtClean="0"/>
              <a:t>which sends a signal to the </a:t>
            </a:r>
            <a:r>
              <a:rPr lang="en-US" u="sng" dirty="0" smtClean="0"/>
              <a:t>amygdala</a:t>
            </a:r>
            <a:r>
              <a:rPr lang="en-US" dirty="0" smtClean="0"/>
              <a:t>. The amygdala immediately activates response systems. Useful if there is immediate danger.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AT THE SAME TIME</a:t>
            </a:r>
          </a:p>
          <a:p>
            <a:r>
              <a:rPr lang="en-US" u="sng" dirty="0" smtClean="0"/>
              <a:t>The long route: </a:t>
            </a:r>
            <a:r>
              <a:rPr lang="en-US" dirty="0" smtClean="0"/>
              <a:t>The sensory input goes via the sensory cortex to the hippocampus for closer inspection. This involves </a:t>
            </a:r>
            <a:r>
              <a:rPr lang="en-US" u="sng" dirty="0" smtClean="0"/>
              <a:t>evaluation</a:t>
            </a:r>
            <a:r>
              <a:rPr lang="en-US" dirty="0" smtClean="0"/>
              <a:t> of the stimulus and </a:t>
            </a:r>
            <a:r>
              <a:rPr lang="en-US" u="sng" dirty="0" smtClean="0"/>
              <a:t>consideration</a:t>
            </a:r>
            <a:r>
              <a:rPr lang="en-US" dirty="0" smtClean="0"/>
              <a:t> of an appropriate response which is fed back to the amygdala. 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This links with the concept of cognitive appraisal, Lazarus 1975</a:t>
            </a:r>
            <a:endParaRPr lang="en-US" u="sng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43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Lazarus (1975) Appraisal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This theory states that </a:t>
            </a:r>
            <a:r>
              <a:rPr lang="en-US" sz="2000" u="sng" dirty="0" smtClean="0"/>
              <a:t>cognitive factors </a:t>
            </a:r>
            <a:r>
              <a:rPr lang="en-US" sz="2000" dirty="0" smtClean="0"/>
              <a:t>can control stress responses.</a:t>
            </a:r>
          </a:p>
          <a:p>
            <a:r>
              <a:rPr lang="en-US" sz="2000" dirty="0" smtClean="0"/>
              <a:t>Appraisal can be seen as an evaluation of a situation, including evaluation of one’s psychological and material resources to cope with a stressful event. People are psychological beings who are not simply passively responding to the world.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9026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845892"/>
          </a:xfrm>
        </p:spPr>
        <p:txBody>
          <a:bodyPr/>
          <a:lstStyle/>
          <a:p>
            <a:r>
              <a:rPr lang="en-US" sz="3600" dirty="0" err="1" smtClean="0"/>
              <a:t>Speisman</a:t>
            </a:r>
            <a:r>
              <a:rPr lang="en-US" sz="3600" dirty="0" smtClean="0"/>
              <a:t> et al (1964) Experimental manipulation of emotions through cognitive appraisal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573296"/>
            <a:ext cx="7583487" cy="346443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400" u="sng" dirty="0" smtClean="0"/>
              <a:t>Aim: </a:t>
            </a:r>
            <a:r>
              <a:rPr lang="en-US" sz="2400" dirty="0" smtClean="0"/>
              <a:t>Can the manipulation of cognitive appraisal influence emotional experience?</a:t>
            </a:r>
          </a:p>
          <a:p>
            <a:r>
              <a:rPr lang="en-US" sz="2400" u="sng" dirty="0" smtClean="0"/>
              <a:t>Method:</a:t>
            </a:r>
            <a:r>
              <a:rPr lang="en-US" sz="2400" dirty="0" smtClean="0"/>
              <a:t> Laboratory experiment. Participants were shown an anxiety evoking film (aboriginal initiation ceremony where boys were subjected to genital cutting).</a:t>
            </a:r>
          </a:p>
        </p:txBody>
      </p:sp>
    </p:spTree>
    <p:extLst>
      <p:ext uri="{BB962C8B-B14F-4D97-AF65-F5344CB8AC3E}">
        <p14:creationId xmlns:p14="http://schemas.microsoft.com/office/powerpoint/2010/main" val="2358348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Speisman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 different soundtracks were played to manipulate emotional reactions.</a:t>
            </a:r>
          </a:p>
          <a:p>
            <a:pPr>
              <a:buFont typeface="Wingdings" charset="2"/>
              <a:buChar char="Ø"/>
            </a:pPr>
            <a:r>
              <a:rPr lang="en-US" dirty="0"/>
              <a:t>Trauma condition, emphasized mutilation and </a:t>
            </a:r>
            <a:r>
              <a:rPr lang="en-US" dirty="0" smtClean="0"/>
              <a:t>pain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Intellectualization condition, gave an anthropological interpretation of the ceremony.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Denial condition, showed the boys being willing and happy in the ceremony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995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Speisman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viewing of the film, physiological measures were taken such as heart rate.</a:t>
            </a:r>
          </a:p>
          <a:p>
            <a:r>
              <a:rPr lang="en-US" u="sng" dirty="0" smtClean="0"/>
              <a:t>Results:</a:t>
            </a:r>
          </a:p>
          <a:p>
            <a:pPr marL="0" indent="0">
              <a:buNone/>
            </a:pPr>
            <a:r>
              <a:rPr lang="en-US" dirty="0" smtClean="0"/>
              <a:t>The</a:t>
            </a:r>
            <a:r>
              <a:rPr lang="en-US" u="sng" dirty="0" smtClean="0"/>
              <a:t> trauma </a:t>
            </a:r>
            <a:r>
              <a:rPr lang="en-US" dirty="0" smtClean="0"/>
              <a:t>condition showed </a:t>
            </a:r>
            <a:r>
              <a:rPr lang="en-US" u="sng" dirty="0" smtClean="0"/>
              <a:t>much higher physiological </a:t>
            </a:r>
            <a:r>
              <a:rPr lang="en-US" dirty="0" smtClean="0"/>
              <a:t>measures of stress. This shows that it is not the event itself that elicited the emotional stress, but the ‘appraisal’ of it. </a:t>
            </a:r>
            <a:r>
              <a:rPr lang="en-US" dirty="0"/>
              <a:t>W</a:t>
            </a:r>
            <a:r>
              <a:rPr lang="en-US" dirty="0" smtClean="0"/>
              <a:t>hen the cognitive appraisal of a situation is manipulated (i.e. to be more traumatic), it influences emotion (the physiological stress response).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51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Speisman</a:t>
            </a:r>
            <a:r>
              <a:rPr lang="en-US" dirty="0" smtClean="0"/>
              <a:t>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+The study demonstrates how biological and cognitive factors interact. </a:t>
            </a:r>
          </a:p>
          <a:p>
            <a:r>
              <a:rPr lang="en-US" dirty="0"/>
              <a:t>+ Supports </a:t>
            </a:r>
            <a:r>
              <a:rPr lang="en-US" dirty="0" err="1"/>
              <a:t>LeDoux’s</a:t>
            </a:r>
            <a:r>
              <a:rPr lang="en-US" dirty="0"/>
              <a:t> theory in that cognitive appraisal involves the hippocampus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+ Laboratory experiment with rigorous control to show cause and effect…</a:t>
            </a:r>
          </a:p>
          <a:p>
            <a:pPr marL="0" indent="0">
              <a:buNone/>
            </a:pPr>
            <a:r>
              <a:rPr lang="en-US" dirty="0" smtClean="0"/>
              <a:t>BUT</a:t>
            </a:r>
          </a:p>
          <a:p>
            <a:r>
              <a:rPr lang="en-US" dirty="0" smtClean="0"/>
              <a:t>- Lacks ecological validity</a:t>
            </a:r>
          </a:p>
          <a:p>
            <a:r>
              <a:rPr lang="en-US" dirty="0" smtClean="0"/>
              <a:t>-Ethical issues of deception and psychological stress</a:t>
            </a:r>
          </a:p>
        </p:txBody>
      </p:sp>
    </p:spTree>
    <p:extLst>
      <p:ext uri="{BB962C8B-B14F-4D97-AF65-F5344CB8AC3E}">
        <p14:creationId xmlns:p14="http://schemas.microsoft.com/office/powerpoint/2010/main" val="3027415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235558"/>
          </a:xfrm>
        </p:spPr>
        <p:txBody>
          <a:bodyPr/>
          <a:lstStyle/>
          <a:p>
            <a:r>
              <a:rPr lang="en-US" dirty="0" smtClean="0"/>
              <a:t>Summary of the interaction of emotion and 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Cognitive and biological factors do, to a large extent, interact in emotion</a:t>
            </a:r>
            <a:r>
              <a:rPr lang="en-US" smtClean="0"/>
              <a:t>. </a:t>
            </a:r>
            <a:endParaRPr lang="en-US" dirty="0" smtClean="0"/>
          </a:p>
          <a:p>
            <a:r>
              <a:rPr lang="en-US" dirty="0" smtClean="0"/>
              <a:t>However, the way they interact is complex and not fully understood.</a:t>
            </a:r>
          </a:p>
          <a:p>
            <a:r>
              <a:rPr lang="en-US" dirty="0" smtClean="0"/>
              <a:t>Emotions influence cognitive processes such as memory.</a:t>
            </a:r>
          </a:p>
          <a:p>
            <a:r>
              <a:rPr lang="en-US" dirty="0" smtClean="0"/>
              <a:t>Cognitive processes such as appraisal influence emotions. The physiology of emotion is not fully understood.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184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</a:t>
            </a:r>
            <a:r>
              <a:rPr lang="en-US" dirty="0" err="1" smtClean="0"/>
              <a:t>Damasio</a:t>
            </a:r>
            <a:r>
              <a:rPr lang="en-US" dirty="0" smtClean="0"/>
              <a:t> (2000), </a:t>
            </a:r>
          </a:p>
          <a:p>
            <a:pPr marL="0" indent="0">
              <a:buNone/>
            </a:pPr>
            <a:endParaRPr lang="en-US" i="1" u="sng" dirty="0"/>
          </a:p>
          <a:p>
            <a:pPr>
              <a:buFont typeface="Wingdings" charset="2"/>
              <a:buChar char="Ø"/>
            </a:pPr>
            <a:r>
              <a:rPr lang="en-US" dirty="0" smtClean="0"/>
              <a:t>Emotions are </a:t>
            </a:r>
            <a:r>
              <a:rPr lang="en-US" i="1" u="sng" dirty="0" smtClean="0"/>
              <a:t>Physiological changes </a:t>
            </a:r>
            <a:r>
              <a:rPr lang="en-US" dirty="0" smtClean="0"/>
              <a:t>(arousal in the nervous and endocrine system) as a reaction to stimuli.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Feelings are the </a:t>
            </a:r>
            <a:r>
              <a:rPr lang="en-US" i="1" u="sng" dirty="0" smtClean="0"/>
              <a:t>conscious interpretation</a:t>
            </a:r>
            <a:r>
              <a:rPr lang="en-US" i="1" dirty="0" smtClean="0"/>
              <a:t> of the emotion</a:t>
            </a:r>
            <a:r>
              <a:rPr lang="en-US" dirty="0" smtClean="0"/>
              <a:t> and arise when the brain interprets stimuli.</a:t>
            </a:r>
          </a:p>
        </p:txBody>
      </p:sp>
    </p:spTree>
    <p:extLst>
      <p:ext uri="{BB962C8B-B14F-4D97-AF65-F5344CB8AC3E}">
        <p14:creationId xmlns:p14="http://schemas.microsoft.com/office/powerpoint/2010/main" val="1295006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there a need for emotion?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799"/>
            <a:ext cx="7583487" cy="44229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Basic survival. Think of the “fight or flight” response. </a:t>
            </a:r>
            <a:endParaRPr lang="en-US" sz="2800" dirty="0"/>
          </a:p>
          <a:p>
            <a:r>
              <a:rPr lang="en-US" sz="2800" dirty="0" smtClean="0"/>
              <a:t>The body has a very fast </a:t>
            </a:r>
            <a:r>
              <a:rPr lang="en-US" sz="2800" u="sng" dirty="0" smtClean="0"/>
              <a:t>biological</a:t>
            </a:r>
            <a:r>
              <a:rPr lang="en-US" sz="2800" dirty="0" smtClean="0"/>
              <a:t> response in order to protect itself.</a:t>
            </a:r>
          </a:p>
          <a:p>
            <a:r>
              <a:rPr lang="en-US" sz="2800" dirty="0" smtClean="0"/>
              <a:t>The response is the release of the stress hormones adrenaline and cortisol.</a:t>
            </a:r>
          </a:p>
          <a:p>
            <a:r>
              <a:rPr lang="en-US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Can you think of other emotions that have a biological basis?</a:t>
            </a:r>
            <a:endParaRPr lang="en-US" sz="2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43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there a need for cognition?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Again basic survival. It is important to remember a fearful experience. </a:t>
            </a:r>
          </a:p>
          <a:p>
            <a:r>
              <a:rPr lang="en-US" dirty="0" smtClean="0"/>
              <a:t>The conscious memory (explicit) of the event is stored in the cortex. </a:t>
            </a:r>
          </a:p>
          <a:p>
            <a:r>
              <a:rPr lang="en-US" dirty="0" smtClean="0"/>
              <a:t>The emotional or unconscious memory (implicit) of the experience is stored via the amygdala.</a:t>
            </a:r>
          </a:p>
        </p:txBody>
      </p:sp>
    </p:spTree>
    <p:extLst>
      <p:ext uri="{BB962C8B-B14F-4D97-AF65-F5344CB8AC3E}">
        <p14:creationId xmlns:p14="http://schemas.microsoft.com/office/powerpoint/2010/main" val="3568824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the systems interact?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If </a:t>
            </a:r>
            <a:r>
              <a:rPr lang="en-US" sz="2800" dirty="0"/>
              <a:t>there i</a:t>
            </a:r>
            <a:r>
              <a:rPr lang="en-US" sz="2800" dirty="0" smtClean="0"/>
              <a:t>s </a:t>
            </a:r>
            <a:r>
              <a:rPr lang="en-US" sz="2800" dirty="0"/>
              <a:t>a biological fear response which </a:t>
            </a:r>
            <a:r>
              <a:rPr lang="en-US" sz="2800" dirty="0" smtClean="0"/>
              <a:t>does not subside </a:t>
            </a:r>
            <a:r>
              <a:rPr lang="en-US" sz="2800" dirty="0"/>
              <a:t>after rational </a:t>
            </a:r>
            <a:r>
              <a:rPr lang="en-US" sz="2800" dirty="0" smtClean="0"/>
              <a:t>thought then this is a problem. </a:t>
            </a:r>
          </a:p>
          <a:p>
            <a:r>
              <a:rPr lang="en-US" sz="2800" dirty="0" smtClean="0"/>
              <a:t>This is the case in panic attacks. There is no conscious control of these responses.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227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Brain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7115" r="-271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273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447801"/>
          </a:xfrm>
        </p:spPr>
        <p:txBody>
          <a:bodyPr/>
          <a:lstStyle/>
          <a:p>
            <a:r>
              <a:rPr lang="en-US" dirty="0" smtClean="0"/>
              <a:t>Biological and Cognitive interactions in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</a:t>
            </a:r>
            <a:r>
              <a:rPr lang="en-US" b="1" dirty="0"/>
              <a:t>Amygdala</a:t>
            </a:r>
          </a:p>
          <a:p>
            <a:r>
              <a:rPr lang="en-US" dirty="0" smtClean="0"/>
              <a:t>According to Phelps (2004) it </a:t>
            </a:r>
            <a:r>
              <a:rPr lang="en-US" dirty="0"/>
              <a:t>helps in storing and classifying emotionally charged </a:t>
            </a:r>
            <a:r>
              <a:rPr lang="en-US" dirty="0" smtClean="0"/>
              <a:t>memories so that emotional events receive priority. It </a:t>
            </a:r>
            <a:r>
              <a:rPr lang="en-US" dirty="0"/>
              <a:t>plays a large role in </a:t>
            </a:r>
            <a:r>
              <a:rPr lang="en-US" dirty="0" smtClean="0"/>
              <a:t>processing </a:t>
            </a:r>
            <a:r>
              <a:rPr lang="en-US" dirty="0"/>
              <a:t>our emotions, especially fear. It's been found to trigger responses to strong emotion such as sweaty palms, freezing, increased heart-beat/respiration and stress hormone release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Humans with damage to the amygdala do not experience fear in dangerous situations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69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318035"/>
          </a:xfrm>
        </p:spPr>
        <p:txBody>
          <a:bodyPr/>
          <a:lstStyle/>
          <a:p>
            <a:r>
              <a:rPr lang="en-US" dirty="0"/>
              <a:t>Biological and Cognitive interactions in the brain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Hippocampus</a:t>
            </a:r>
          </a:p>
          <a:p>
            <a:r>
              <a:rPr lang="en-US" sz="2400" dirty="0" smtClean="0"/>
              <a:t>It's </a:t>
            </a:r>
            <a:r>
              <a:rPr lang="en-US" sz="2400" dirty="0"/>
              <a:t>primary role is in memory </a:t>
            </a:r>
            <a:r>
              <a:rPr lang="en-US" sz="2400" dirty="0" smtClean="0"/>
              <a:t>formation (semantic and episodic), </a:t>
            </a:r>
            <a:r>
              <a:rPr lang="en-US" sz="2400" dirty="0"/>
              <a:t>classifying information, long-term memory. Like the RAM in your computer it processes and stores new and temporary memory for long term storage. </a:t>
            </a:r>
          </a:p>
        </p:txBody>
      </p:sp>
    </p:spTree>
    <p:extLst>
      <p:ext uri="{BB962C8B-B14F-4D97-AF65-F5344CB8AC3E}">
        <p14:creationId xmlns:p14="http://schemas.microsoft.com/office/powerpoint/2010/main" val="3947048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2439729"/>
          </a:xfrm>
        </p:spPr>
        <p:txBody>
          <a:bodyPr/>
          <a:lstStyle/>
          <a:p>
            <a:r>
              <a:rPr lang="en-US" dirty="0" smtClean="0"/>
              <a:t>There are different theories about how cognitive and biological factors interact in emotion.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952692"/>
            <a:ext cx="7583487" cy="3085037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LeDoux’s</a:t>
            </a:r>
            <a:r>
              <a:rPr lang="en-US" sz="3200" dirty="0" smtClean="0"/>
              <a:t> theory of the emotional brain</a:t>
            </a:r>
          </a:p>
          <a:p>
            <a:r>
              <a:rPr lang="en-US" sz="3200" dirty="0" smtClean="0"/>
              <a:t>Lazarus (1975) Appraisal theory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72209068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141</TotalTime>
  <Words>874</Words>
  <Application>Microsoft Macintosh PowerPoint</Application>
  <PresentationFormat>On-screen Show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Revolution</vt:lpstr>
      <vt:lpstr>To what extent do biological and cognitive factors interact?</vt:lpstr>
      <vt:lpstr>Definitions</vt:lpstr>
      <vt:lpstr>Why is there a need for emotion?</vt:lpstr>
      <vt:lpstr>Why is there a need for cognition?</vt:lpstr>
      <vt:lpstr>Why do the systems interact?</vt:lpstr>
      <vt:lpstr>The Brain</vt:lpstr>
      <vt:lpstr>Biological and Cognitive interactions in the brain</vt:lpstr>
      <vt:lpstr>Biological and Cognitive interactions in the brain</vt:lpstr>
      <vt:lpstr>There are different theories about how cognitive and biological factors interact in emotion.</vt:lpstr>
      <vt:lpstr>LeDoux’s theory of the emotional brain</vt:lpstr>
      <vt:lpstr>LeDoux’s model</vt:lpstr>
      <vt:lpstr>Explaining the model</vt:lpstr>
      <vt:lpstr>Lazarus (1975) Appraisal theory</vt:lpstr>
      <vt:lpstr>Speisman et al (1964) Experimental manipulation of emotions through cognitive appraisal</vt:lpstr>
      <vt:lpstr>Speisman continued</vt:lpstr>
      <vt:lpstr>Speisman continued</vt:lpstr>
      <vt:lpstr>Speisman evaluation</vt:lpstr>
      <vt:lpstr>Summary of the interaction of emotion and cognition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Murphy</dc:creator>
  <cp:lastModifiedBy>Alex Murphy</cp:lastModifiedBy>
  <cp:revision>29</cp:revision>
  <dcterms:created xsi:type="dcterms:W3CDTF">2013-03-11T20:15:05Z</dcterms:created>
  <dcterms:modified xsi:type="dcterms:W3CDTF">2013-03-11T22:36:39Z</dcterms:modified>
</cp:coreProperties>
</file>