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71" r:id="rId12"/>
    <p:sldId id="273" r:id="rId13"/>
    <p:sldId id="265" r:id="rId14"/>
    <p:sldId id="267" r:id="rId15"/>
    <p:sldId id="279" r:id="rId16"/>
    <p:sldId id="280" r:id="rId17"/>
    <p:sldId id="274" r:id="rId18"/>
    <p:sldId id="275" r:id="rId19"/>
    <p:sldId id="281" r:id="rId20"/>
    <p:sldId id="276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2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7D726E5-F27E-B043-BE38-F15DA827B1CB}" type="datetimeFigureOut">
              <a:rPr lang="en-US" smtClean="0"/>
              <a:t>12/10/12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794018A-A0EB-1344-B38A-187EFE2EC7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Cognitive Etiology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Major Depressive disorder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56855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Arbitrary Inference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2400" dirty="0"/>
              <a:t>A person draws the wrong conclusion- even when there is no evidence to support these wrong </a:t>
            </a:r>
            <a:r>
              <a:rPr lang="en-GB" sz="2400" dirty="0" smtClean="0"/>
              <a:t>conclusions</a:t>
            </a:r>
          </a:p>
          <a:p>
            <a:r>
              <a:rPr lang="en-GB" sz="2400" dirty="0"/>
              <a:t>Can you think of an example?</a:t>
            </a:r>
          </a:p>
          <a:p>
            <a:endParaRPr lang="en-GB" sz="2400" dirty="0"/>
          </a:p>
        </p:txBody>
      </p:sp>
      <p:pic>
        <p:nvPicPr>
          <p:cNvPr id="13320" name="Picture 8" descr="scratching_he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276475"/>
            <a:ext cx="2879725" cy="283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217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Selective Abstraction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2400" dirty="0"/>
              <a:t>A person focuses on small negative details and ignores the bigger </a:t>
            </a:r>
            <a:r>
              <a:rPr lang="en-GB" sz="2400" dirty="0" smtClean="0"/>
              <a:t>picture</a:t>
            </a:r>
          </a:p>
          <a:p>
            <a:pPr marL="0" indent="0">
              <a:buNone/>
            </a:pPr>
            <a:r>
              <a:rPr lang="en-GB" sz="2400" dirty="0" smtClean="0"/>
              <a:t>Can you think of an example?</a:t>
            </a:r>
            <a:endParaRPr lang="en-GB" sz="2400" dirty="0"/>
          </a:p>
        </p:txBody>
      </p:sp>
      <p:pic>
        <p:nvPicPr>
          <p:cNvPr id="15367" name="Picture 7" descr="Toona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557338"/>
            <a:ext cx="1690688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9" name="Picture 9" descr="char_s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644900"/>
            <a:ext cx="1443037" cy="252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297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Overgeneralisation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2400" dirty="0"/>
              <a:t>A person draws global conclusions about himself/herself based on one single </a:t>
            </a:r>
            <a:r>
              <a:rPr lang="en-GB" sz="2400" dirty="0" smtClean="0"/>
              <a:t>event</a:t>
            </a:r>
          </a:p>
          <a:p>
            <a:r>
              <a:rPr lang="en-GB" sz="2400" dirty="0"/>
              <a:t>Can you think of an example?</a:t>
            </a:r>
          </a:p>
          <a:p>
            <a:endParaRPr lang="en-GB" sz="2400" dirty="0"/>
          </a:p>
        </p:txBody>
      </p:sp>
      <p:pic>
        <p:nvPicPr>
          <p:cNvPr id="17417" name="Picture 9" descr="stress_female_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565400"/>
            <a:ext cx="3394075" cy="213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17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Negative Cognitive triad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Negative thoughts and errors in thinking can produce a </a:t>
            </a:r>
            <a:r>
              <a:rPr lang="en-US" sz="3200" b="1" dirty="0"/>
              <a:t>negative cognitive triangle</a:t>
            </a:r>
            <a:r>
              <a:rPr lang="en-US" sz="3200" dirty="0"/>
              <a:t>. 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Negative </a:t>
            </a:r>
            <a:r>
              <a:rPr lang="en-US" sz="3200" dirty="0"/>
              <a:t>view of:</a:t>
            </a:r>
          </a:p>
          <a:p>
            <a:pPr lvl="1"/>
            <a:r>
              <a:rPr lang="en-US" sz="2800" dirty="0"/>
              <a:t>the self</a:t>
            </a:r>
          </a:p>
          <a:p>
            <a:pPr lvl="1"/>
            <a:r>
              <a:rPr lang="en-US" sz="2800" dirty="0"/>
              <a:t>the world</a:t>
            </a:r>
          </a:p>
          <a:p>
            <a:pPr lvl="1"/>
            <a:r>
              <a:rPr lang="en-US" sz="2800" dirty="0"/>
              <a:t>the future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219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smtClean="0"/>
              <a:t>Negative Cognitive </a:t>
            </a:r>
            <a:r>
              <a:rPr lang="en-GB" dirty="0"/>
              <a:t>Triad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4211638" y="1916113"/>
            <a:ext cx="4356100" cy="324008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5364163" y="3429000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5364163" y="3429000"/>
            <a:ext cx="1008062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H="1">
            <a:off x="6300788" y="3429000"/>
            <a:ext cx="1079500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724525" y="2708275"/>
            <a:ext cx="1439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themselves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643438" y="4508500"/>
            <a:ext cx="1441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The world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6804025" y="4437063"/>
            <a:ext cx="12969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The future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5651500" y="3500438"/>
            <a:ext cx="15843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negative views about:</a:t>
            </a:r>
          </a:p>
        </p:txBody>
      </p:sp>
    </p:spTree>
    <p:extLst>
      <p:ext uri="{BB962C8B-B14F-4D97-AF65-F5344CB8AC3E}">
        <p14:creationId xmlns:p14="http://schemas.microsoft.com/office/powerpoint/2010/main" val="2244537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1312333"/>
          </a:xfrm>
        </p:spPr>
        <p:txBody>
          <a:bodyPr/>
          <a:lstStyle/>
          <a:p>
            <a:r>
              <a:rPr lang="en-US" dirty="0" smtClean="0"/>
              <a:t>How do people form </a:t>
            </a:r>
            <a:r>
              <a:rPr lang="en-US" dirty="0" err="1" smtClean="0"/>
              <a:t>depressogenic</a:t>
            </a:r>
            <a:r>
              <a:rPr lang="en-US" dirty="0" smtClean="0"/>
              <a:t> schemas?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1828800"/>
            <a:ext cx="7566678" cy="4219575"/>
          </a:xfrm>
        </p:spPr>
        <p:txBody>
          <a:bodyPr>
            <a:normAutofit/>
          </a:bodyPr>
          <a:lstStyle/>
          <a:p>
            <a:r>
              <a:rPr lang="en-US" sz="2400" u="sng" dirty="0" smtClean="0"/>
              <a:t>Use p55 of the PDF study guide to find out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381841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1828800"/>
            <a:ext cx="7566678" cy="4219575"/>
          </a:xfrm>
        </p:spPr>
        <p:txBody>
          <a:bodyPr>
            <a:normAutofit/>
          </a:bodyPr>
          <a:lstStyle/>
          <a:p>
            <a:r>
              <a:rPr lang="en-US" sz="2400" u="sng" dirty="0" err="1" smtClean="0"/>
              <a:t>Boury</a:t>
            </a:r>
            <a:r>
              <a:rPr lang="en-US" sz="2400" u="sng" dirty="0" smtClean="0"/>
              <a:t> et al (2001)</a:t>
            </a:r>
          </a:p>
          <a:p>
            <a:r>
              <a:rPr lang="en-US" sz="2400" u="sng" dirty="0" err="1" smtClean="0"/>
              <a:t>Lewinshohn</a:t>
            </a:r>
            <a:r>
              <a:rPr lang="en-US" sz="2400" u="sng" dirty="0" smtClean="0"/>
              <a:t> et al (2001)</a:t>
            </a:r>
          </a:p>
          <a:p>
            <a:r>
              <a:rPr lang="en-US" sz="2400" u="sng" dirty="0" smtClean="0"/>
              <a:t>Use p55 of the PDF study guide to outline the above studies:</a:t>
            </a:r>
          </a:p>
          <a:p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10170684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1828800"/>
            <a:ext cx="7566678" cy="4219575"/>
          </a:xfrm>
        </p:spPr>
        <p:txBody>
          <a:bodyPr>
            <a:normAutofit/>
          </a:bodyPr>
          <a:lstStyle/>
          <a:p>
            <a:r>
              <a:rPr lang="en-US" sz="2400" u="sng" dirty="0" smtClean="0"/>
              <a:t>A prospective study Alloy et al (1999)</a:t>
            </a:r>
          </a:p>
          <a:p>
            <a:r>
              <a:rPr lang="en-US" sz="2400" dirty="0" smtClean="0"/>
              <a:t>Use p154 of the textbook:</a:t>
            </a:r>
          </a:p>
          <a:p>
            <a:r>
              <a:rPr lang="en-US" sz="2400" dirty="0" smtClean="0"/>
              <a:t>What is a prospective study?</a:t>
            </a:r>
          </a:p>
          <a:p>
            <a:r>
              <a:rPr lang="en-US" sz="2400" dirty="0" smtClean="0"/>
              <a:t>Aim</a:t>
            </a:r>
          </a:p>
          <a:p>
            <a:r>
              <a:rPr lang="en-US" sz="2400" dirty="0" smtClean="0"/>
              <a:t>Method</a:t>
            </a:r>
          </a:p>
          <a:p>
            <a:r>
              <a:rPr lang="en-US" sz="2400" dirty="0" smtClean="0"/>
              <a:t>Findings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45721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of Beck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1828800"/>
            <a:ext cx="7566678" cy="4219575"/>
          </a:xfrm>
        </p:spPr>
        <p:txBody>
          <a:bodyPr/>
          <a:lstStyle/>
          <a:p>
            <a:r>
              <a:rPr lang="en-US" dirty="0"/>
              <a:t>(+) Supported by plenty of evidence. Research indicates that depressed people have more negative thoughts about themselves, the world and the future. They are more likely to make the errors identified.</a:t>
            </a:r>
          </a:p>
          <a:p>
            <a:r>
              <a:rPr lang="en-US" dirty="0" smtClean="0"/>
              <a:t>( ?? ) </a:t>
            </a:r>
            <a:r>
              <a:rPr lang="en-US" dirty="0"/>
              <a:t>Does negative thinking precede and contribute to the onset OR follow and maintain depression? </a:t>
            </a:r>
            <a:endParaRPr lang="en-US" dirty="0" smtClean="0"/>
          </a:p>
          <a:p>
            <a:r>
              <a:rPr lang="en-US" dirty="0" smtClean="0"/>
              <a:t>What does the evidence tell us?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2977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1828800"/>
            <a:ext cx="7566678" cy="421957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Do some independent research to find out what the Beck Depression Inventory is.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35985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</a:t>
            </a:r>
            <a:r>
              <a:rPr lang="en-US" sz="4000" dirty="0" smtClean="0"/>
              <a:t>he </a:t>
            </a:r>
            <a:r>
              <a:rPr lang="en-US" sz="4000" dirty="0"/>
              <a:t>way we </a:t>
            </a:r>
            <a:r>
              <a:rPr lang="en-US" sz="4000" dirty="0" smtClean="0"/>
              <a:t>think, influences the way we feel and therefore can cause mood disorders.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2923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1828800"/>
            <a:ext cx="7566678" cy="421957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If depression is caused by cognitive style, how should it be treated?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53039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Evaluation</a:t>
            </a:r>
            <a:endParaRPr lang="en-GB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dirty="0" smtClean="0"/>
              <a:t>Therapies </a:t>
            </a:r>
            <a:r>
              <a:rPr lang="en-GB" dirty="0"/>
              <a:t>based on the cognitive explanation have been very effective</a:t>
            </a:r>
          </a:p>
          <a:p>
            <a:pPr>
              <a:lnSpc>
                <a:spcPct val="90000"/>
              </a:lnSpc>
            </a:pPr>
            <a:r>
              <a:rPr lang="en-GB" dirty="0"/>
              <a:t>However, we have to be aware of the </a:t>
            </a:r>
            <a:r>
              <a:rPr lang="en-GB" b="1" dirty="0"/>
              <a:t>Treatment </a:t>
            </a:r>
            <a:r>
              <a:rPr lang="en-GB" b="1" dirty="0" err="1"/>
              <a:t>E</a:t>
            </a:r>
            <a:r>
              <a:rPr lang="en-GB" b="1" dirty="0" err="1" smtClean="0"/>
              <a:t>tiology</a:t>
            </a:r>
            <a:r>
              <a:rPr lang="en-GB" b="1" dirty="0" smtClean="0"/>
              <a:t> Fallacy.</a:t>
            </a:r>
            <a:endParaRPr lang="en-GB" b="1" dirty="0"/>
          </a:p>
          <a:p>
            <a:pPr>
              <a:lnSpc>
                <a:spcPct val="90000"/>
              </a:lnSpc>
            </a:pPr>
            <a:r>
              <a:rPr lang="en-GB" dirty="0"/>
              <a:t>This when people assume that the success of a treatment reveals the cause of the </a:t>
            </a:r>
            <a:r>
              <a:rPr lang="en-GB" dirty="0" smtClean="0"/>
              <a:t>disorder.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042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1261533"/>
          </a:xfrm>
        </p:spPr>
        <p:txBody>
          <a:bodyPr/>
          <a:lstStyle/>
          <a:p>
            <a:r>
              <a:rPr lang="en-US" dirty="0" smtClean="0"/>
              <a:t>What types of cognitions lead to major depressive disorder?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082800"/>
            <a:ext cx="7583487" cy="3954930"/>
          </a:xfrm>
        </p:spPr>
        <p:txBody>
          <a:bodyPr/>
          <a:lstStyle/>
          <a:p>
            <a:r>
              <a:rPr lang="en-US" dirty="0" smtClean="0"/>
              <a:t>Faulty attributions-”My boyfriend didn’t call me because he doesn’t love me”</a:t>
            </a:r>
          </a:p>
          <a:p>
            <a:r>
              <a:rPr lang="en-US" dirty="0" smtClean="0"/>
              <a:t>Cognitive distortions-”My life is terrible because I missed the bus this morning”</a:t>
            </a:r>
          </a:p>
          <a:p>
            <a:r>
              <a:rPr lang="en-US" dirty="0" smtClean="0"/>
              <a:t>Irrational beliefs-”My work must be perfect”.  “My essay did not get a level 7, I must be stupid”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83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193800"/>
          </a:xfrm>
        </p:spPr>
        <p:txBody>
          <a:bodyPr/>
          <a:lstStyle/>
          <a:p>
            <a:r>
              <a:rPr lang="en-US" sz="3200" dirty="0" err="1"/>
              <a:t>Attributional</a:t>
            </a:r>
            <a:r>
              <a:rPr lang="en-US" sz="3200" dirty="0"/>
              <a:t> Theory of Depression (Abramson et al 1978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Main Ideas:</a:t>
            </a:r>
          </a:p>
          <a:p>
            <a:r>
              <a:rPr lang="en-US" i="1" dirty="0" smtClean="0"/>
              <a:t>An </a:t>
            </a:r>
            <a:r>
              <a:rPr lang="en-US" i="1" dirty="0"/>
              <a:t>attribution is an explanation of why something happens.</a:t>
            </a:r>
            <a:endParaRPr lang="en-US" dirty="0"/>
          </a:p>
          <a:p>
            <a:r>
              <a:rPr lang="en-US" dirty="0"/>
              <a:t>Depression results from the types of attributions people make-the explanations they give their own </a:t>
            </a:r>
            <a:r>
              <a:rPr lang="en-US" dirty="0" err="1"/>
              <a:t>behaviour</a:t>
            </a:r>
            <a:r>
              <a:rPr lang="en-US" dirty="0"/>
              <a:t> and situation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737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in detail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799"/>
            <a:ext cx="7583487" cy="433493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Depressed people view </a:t>
            </a:r>
            <a:r>
              <a:rPr lang="en-US" u="sng" dirty="0"/>
              <a:t>failure</a:t>
            </a:r>
            <a:r>
              <a:rPr lang="en-US" dirty="0"/>
              <a:t> in the following ways:</a:t>
            </a:r>
          </a:p>
          <a:p>
            <a:pPr lvl="0"/>
            <a:r>
              <a:rPr lang="en-US" dirty="0" smtClean="0"/>
              <a:t>Causes </a:t>
            </a:r>
            <a:r>
              <a:rPr lang="en-US" dirty="0"/>
              <a:t>are </a:t>
            </a:r>
            <a:r>
              <a:rPr lang="en-US" u="sng" dirty="0"/>
              <a:t>internal</a:t>
            </a:r>
            <a:r>
              <a:rPr lang="en-US" dirty="0"/>
              <a:t> (blaming themselves not the situation).</a:t>
            </a:r>
          </a:p>
          <a:p>
            <a:pPr lvl="0"/>
            <a:r>
              <a:rPr lang="en-US" dirty="0"/>
              <a:t>S</a:t>
            </a:r>
            <a:r>
              <a:rPr lang="en-US" dirty="0" smtClean="0"/>
              <a:t>ituations </a:t>
            </a:r>
            <a:r>
              <a:rPr lang="en-US" dirty="0"/>
              <a:t>are </a:t>
            </a:r>
            <a:r>
              <a:rPr lang="en-US" u="sng" dirty="0"/>
              <a:t>stable</a:t>
            </a:r>
            <a:r>
              <a:rPr lang="en-US" dirty="0"/>
              <a:t> (showing extreme pessimism about the future).</a:t>
            </a:r>
          </a:p>
          <a:p>
            <a:pPr lvl="0"/>
            <a:r>
              <a:rPr lang="en-US" dirty="0"/>
              <a:t>F</a:t>
            </a:r>
            <a:r>
              <a:rPr lang="en-US" dirty="0" smtClean="0"/>
              <a:t>ailure </a:t>
            </a:r>
            <a:r>
              <a:rPr lang="en-US" dirty="0"/>
              <a:t>as </a:t>
            </a:r>
            <a:r>
              <a:rPr lang="en-US" u="sng" dirty="0"/>
              <a:t>global</a:t>
            </a:r>
            <a:r>
              <a:rPr lang="en-US" dirty="0"/>
              <a:t> (not specific to one situation).</a:t>
            </a:r>
          </a:p>
          <a:p>
            <a:r>
              <a:rPr lang="en-US" dirty="0"/>
              <a:t>In other words ‘its me, its going to last forever and everything I do will go wrong’.</a:t>
            </a:r>
          </a:p>
          <a:p>
            <a:r>
              <a:rPr lang="en-US" dirty="0"/>
              <a:t>This type of attribution leads to feelings of helplessness thus depression.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074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/>
              <a:t>Metalsky</a:t>
            </a:r>
            <a:r>
              <a:rPr lang="en-US" u="sng" dirty="0"/>
              <a:t> et al 1987 </a:t>
            </a:r>
            <a:endParaRPr lang="en-US" u="sng" dirty="0" smtClean="0"/>
          </a:p>
          <a:p>
            <a:r>
              <a:rPr lang="en-US" dirty="0" smtClean="0"/>
              <a:t>Students </a:t>
            </a:r>
            <a:r>
              <a:rPr lang="en-US" dirty="0"/>
              <a:t>who did badly on a </a:t>
            </a:r>
            <a:r>
              <a:rPr lang="en-US" dirty="0" smtClean="0"/>
              <a:t>Psychology </a:t>
            </a:r>
            <a:r>
              <a:rPr lang="en-US" dirty="0"/>
              <a:t>exam. Two days after those that attributed their failure to internal, stable and global causes continued to be depressed. Students who made different attributions did not (I wasn’t feeling well, difficult </a:t>
            </a:r>
            <a:r>
              <a:rPr lang="en-US" dirty="0" err="1"/>
              <a:t>etc</a:t>
            </a:r>
            <a:r>
              <a:rPr lang="en-US" dirty="0"/>
              <a:t>).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841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(+) Plausible and supported by a large body of evidence.</a:t>
            </a:r>
          </a:p>
          <a:p>
            <a:r>
              <a:rPr lang="en-US" dirty="0"/>
              <a:t>(-) Does the attribution precede or follow depression? Most researchers believe it precedes it. Sexual abuse in childhood, overprotective parents and harsh discipline has all been linked. Rose et al 1994.</a:t>
            </a:r>
          </a:p>
          <a:p>
            <a:r>
              <a:rPr lang="en-US" dirty="0"/>
              <a:t>(-) Evidence from humans is from college based laboratory experiments. Artificial and unrepresentative.</a:t>
            </a:r>
          </a:p>
          <a:p>
            <a:r>
              <a:rPr lang="en-US" dirty="0"/>
              <a:t>(-) Much evidence comes from answers to the </a:t>
            </a:r>
            <a:r>
              <a:rPr lang="en-US" dirty="0" err="1"/>
              <a:t>Attributional</a:t>
            </a:r>
            <a:r>
              <a:rPr lang="en-US" dirty="0"/>
              <a:t> Style Questionnaire. Forces people into this kind of thinking.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390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193800"/>
          </a:xfrm>
        </p:spPr>
        <p:txBody>
          <a:bodyPr/>
          <a:lstStyle/>
          <a:p>
            <a:r>
              <a:rPr lang="en-US" dirty="0"/>
              <a:t>Aaron Beck’s 1967 cognitive theory of depression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The theory in general:</a:t>
            </a:r>
            <a:endParaRPr lang="en-US" u="sng" dirty="0"/>
          </a:p>
          <a:p>
            <a:r>
              <a:rPr lang="en-US" dirty="0" smtClean="0"/>
              <a:t>Depressed </a:t>
            </a:r>
            <a:r>
              <a:rPr lang="en-US" dirty="0"/>
              <a:t>people think differently about themselves and the world around them. They have a depressive way of viewing and representing the world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is based on schema processing where stored schemas about the self interfere with information processing. Schemas influence the way people make sense of experiences.</a:t>
            </a:r>
          </a:p>
          <a:p>
            <a:r>
              <a:rPr lang="en-US" dirty="0" smtClean="0"/>
              <a:t>People have negative cognitive schemas-</a:t>
            </a:r>
            <a:r>
              <a:rPr lang="en-US" i="1" u="sng" dirty="0" err="1" smtClean="0"/>
              <a:t>depressogenic</a:t>
            </a:r>
            <a:r>
              <a:rPr lang="en-US" dirty="0" smtClean="0"/>
              <a:t> schemas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513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Seeing the self in negative terms can lead to errors in thinking. For example:</a:t>
            </a:r>
          </a:p>
          <a:p>
            <a:pPr lvl="0"/>
            <a:r>
              <a:rPr lang="en-US" b="1" dirty="0"/>
              <a:t>Arbitrary inference</a:t>
            </a:r>
            <a:r>
              <a:rPr lang="en-US" dirty="0"/>
              <a:t>- drawing conclusions without </a:t>
            </a:r>
            <a:r>
              <a:rPr lang="en-US" dirty="0" smtClean="0"/>
              <a:t>evidence, particularly about the self.</a:t>
            </a:r>
            <a:endParaRPr lang="en-US" dirty="0"/>
          </a:p>
          <a:p>
            <a:pPr lvl="0"/>
            <a:r>
              <a:rPr lang="en-US" b="1" dirty="0"/>
              <a:t>Selective abstraction</a:t>
            </a:r>
            <a:r>
              <a:rPr lang="en-US" dirty="0"/>
              <a:t>-forming conclusions from an isolated detail while ignoring contradictory evidence.</a:t>
            </a:r>
          </a:p>
          <a:p>
            <a:pPr lvl="0"/>
            <a:r>
              <a:rPr lang="en-US" b="1" dirty="0"/>
              <a:t>Overgeneralizations</a:t>
            </a:r>
            <a:r>
              <a:rPr lang="en-US" dirty="0"/>
              <a:t>-drawing conclusions from a particular event and applying it generally.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927796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143</TotalTime>
  <Words>800</Words>
  <Application>Microsoft Macintosh PowerPoint</Application>
  <PresentationFormat>On-screen Show (4:3)</PresentationFormat>
  <Paragraphs>85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Revolution</vt:lpstr>
      <vt:lpstr>Cognitive Etiology</vt:lpstr>
      <vt:lpstr>Key concept</vt:lpstr>
      <vt:lpstr>What types of cognitions lead to major depressive disorder?</vt:lpstr>
      <vt:lpstr>Attributional Theory of Depression (Abramson et al 1978)</vt:lpstr>
      <vt:lpstr>Theory in detail</vt:lpstr>
      <vt:lpstr>Evidence</vt:lpstr>
      <vt:lpstr>Evidence</vt:lpstr>
      <vt:lpstr>Aaron Beck’s 1967 cognitive theory of depression.</vt:lpstr>
      <vt:lpstr>Specifically</vt:lpstr>
      <vt:lpstr>Arbitrary Inference</vt:lpstr>
      <vt:lpstr>Selective Abstraction</vt:lpstr>
      <vt:lpstr>Overgeneralisation</vt:lpstr>
      <vt:lpstr>The Negative Cognitive triad</vt:lpstr>
      <vt:lpstr>The Negative Cognitive Triad</vt:lpstr>
      <vt:lpstr>How do people form depressogenic schemas?</vt:lpstr>
      <vt:lpstr>Evidence</vt:lpstr>
      <vt:lpstr>Evidence</vt:lpstr>
      <vt:lpstr>Evaluation of Beck</vt:lpstr>
      <vt:lpstr>Evaluation</vt:lpstr>
      <vt:lpstr>Treatment</vt:lpstr>
      <vt:lpstr>More Evaluation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Murphy</dc:creator>
  <cp:lastModifiedBy>Alex Murphy</cp:lastModifiedBy>
  <cp:revision>21</cp:revision>
  <dcterms:created xsi:type="dcterms:W3CDTF">2012-12-10T12:12:03Z</dcterms:created>
  <dcterms:modified xsi:type="dcterms:W3CDTF">2012-12-10T14:39:24Z</dcterms:modified>
</cp:coreProperties>
</file>