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mp4" ContentType="video/unknown"/>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2" r:id="rId1"/>
  </p:sldMasterIdLst>
  <p:sldIdLst>
    <p:sldId id="256" r:id="rId2"/>
    <p:sldId id="260" r:id="rId3"/>
    <p:sldId id="257" r:id="rId4"/>
    <p:sldId id="258" r:id="rId5"/>
    <p:sldId id="259" r:id="rId6"/>
    <p:sldId id="265" r:id="rId7"/>
    <p:sldId id="261" r:id="rId8"/>
    <p:sldId id="262" r:id="rId9"/>
    <p:sldId id="263" r:id="rId10"/>
    <p:sldId id="264" r:id="rId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90" d="100"/>
          <a:sy n="90" d="100"/>
        </p:scale>
        <p:origin x="-1352" y="-10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1" Type="http://schemas.openxmlformats.org/officeDocument/2006/relationships/slide" Target="slides/slide10.xml"/><Relationship Id="rId12" Type="http://schemas.openxmlformats.org/officeDocument/2006/relationships/printerSettings" Target="printerSettings/printerSettings1.bin"/><Relationship Id="rId13" Type="http://schemas.openxmlformats.org/officeDocument/2006/relationships/presProps" Target="presProps.xml"/><Relationship Id="rId14" Type="http://schemas.openxmlformats.org/officeDocument/2006/relationships/viewProps" Target="viewProps.xml"/><Relationship Id="rId15" Type="http://schemas.openxmlformats.org/officeDocument/2006/relationships/theme" Target="theme/theme1.xml"/><Relationship Id="rId16"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57200" y="228600"/>
            <a:ext cx="7772400" cy="4571999"/>
          </a:xfrm>
        </p:spPr>
        <p:txBody>
          <a:bodyPr anchor="ctr">
            <a:noAutofit/>
          </a:bodyPr>
          <a:lstStyle>
            <a:lvl1pPr>
              <a:lnSpc>
                <a:spcPct val="100000"/>
              </a:lnSpc>
              <a:defRPr sz="8800" spc="-80" baseline="0">
                <a:solidFill>
                  <a:schemeClr val="tx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457200" y="4800600"/>
            <a:ext cx="6858000" cy="914400"/>
          </a:xfrm>
        </p:spPr>
        <p:txBody>
          <a:bodyPr/>
          <a:lstStyle>
            <a:lvl1pPr marL="0" indent="0" algn="l">
              <a:buNone/>
              <a:defRPr b="0" cap="all" spc="120" baseline="0">
                <a:solidFill>
                  <a:schemeClr val="tx2"/>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451DEABC-D766-4322-8E78-B830FAE35C72}" type="datetime4">
              <a:rPr lang="en-US" smtClean="0"/>
              <a:pPr/>
              <a:t>April 16, 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Rectangle 8"/>
          <p:cNvSpPr/>
          <p:nvPr/>
        </p:nvSpPr>
        <p:spPr>
          <a:xfrm>
            <a:off x="9001124" y="4846320"/>
            <a:ext cx="142876" cy="20116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9001124" y="0"/>
            <a:ext cx="142876" cy="484632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12"/>
          </p:nvPr>
        </p:nvSpPr>
        <p:spPr/>
        <p:txBody>
          <a:bodyPr/>
          <a:lstStyle>
            <a:lvl1pPr>
              <a:defRPr>
                <a:solidFill>
                  <a:schemeClr val="tx1"/>
                </a:solidFill>
              </a:defRPr>
            </a:lvl1pPr>
          </a:lstStyle>
          <a:p>
            <a:fld id="{F38DF745-7D3F-47F4-83A3-874385CFAA69}"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3131F9E-604E-4343-9F29-EF72E8231CAD}" type="datetime4">
              <a:rPr lang="en-US" smtClean="0"/>
              <a:pPr/>
              <a:t>April 16, 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8DF745-7D3F-47F4-83A3-874385CFAA69}"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4A8E1CE-37F8-4102-8DF9-852A0A51F293}" type="datetime4">
              <a:rPr lang="en-US" smtClean="0"/>
              <a:pPr/>
              <a:t>April 16, 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8DF745-7D3F-47F4-83A3-874385CFAA69}"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3333F43-3E86-47E4-BFBB-2476D384E1C6}" type="datetime4">
              <a:rPr lang="en-US" smtClean="0"/>
              <a:pPr/>
              <a:t>April 16, 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8DF745-7D3F-47F4-83A3-874385CFAA69}"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57200" y="1447800"/>
            <a:ext cx="7772400" cy="4321175"/>
          </a:xfrm>
        </p:spPr>
        <p:txBody>
          <a:bodyPr anchor="ctr">
            <a:noAutofit/>
          </a:bodyPr>
          <a:lstStyle>
            <a:lvl1pPr algn="l">
              <a:lnSpc>
                <a:spcPct val="100000"/>
              </a:lnSpc>
              <a:defRPr sz="8800" b="0" cap="all" spc="-80" baseline="0">
                <a:solidFill>
                  <a:schemeClr val="tx1"/>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228601"/>
            <a:ext cx="7772400" cy="1066800"/>
          </a:xfrm>
        </p:spPr>
        <p:txBody>
          <a:bodyPr anchor="b"/>
          <a:lstStyle>
            <a:lvl1pPr marL="0" indent="0">
              <a:buNone/>
              <a:defRPr sz="2000" b="0" cap="all" spc="12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7" name="Date Placeholder 6"/>
          <p:cNvSpPr>
            <a:spLocks noGrp="1"/>
          </p:cNvSpPr>
          <p:nvPr>
            <p:ph type="dt" sz="half" idx="10"/>
          </p:nvPr>
        </p:nvSpPr>
        <p:spPr/>
        <p:txBody>
          <a:bodyPr/>
          <a:lstStyle/>
          <a:p>
            <a:fld id="{751663BA-01FC-4367-B6F3-ABB2645D55F1}" type="datetime4">
              <a:rPr lang="en-US" smtClean="0"/>
              <a:pPr/>
              <a:t>April 16, 2014</a:t>
            </a:fld>
            <a:endParaRPr lang="en-US" dirty="0"/>
          </a:p>
        </p:txBody>
      </p:sp>
      <p:sp>
        <p:nvSpPr>
          <p:cNvPr id="8" name="Slide Number Placeholder 7"/>
          <p:cNvSpPr>
            <a:spLocks noGrp="1"/>
          </p:cNvSpPr>
          <p:nvPr>
            <p:ph type="sldNum" sz="quarter" idx="11"/>
          </p:nvPr>
        </p:nvSpPr>
        <p:spPr/>
        <p:txBody>
          <a:bodyPr/>
          <a:lstStyle/>
          <a:p>
            <a:fld id="{F38DF745-7D3F-47F4-83A3-874385CFAA69}" type="slidenum">
              <a:rPr lang="en-US" smtClean="0"/>
              <a:pPr/>
              <a:t>‹#›</a:t>
            </a:fld>
            <a:endParaRPr lang="en-US" dirty="0"/>
          </a:p>
        </p:txBody>
      </p:sp>
      <p:sp>
        <p:nvSpPr>
          <p:cNvPr id="9" name="Footer Placeholder 8"/>
          <p:cNvSpPr>
            <a:spLocks noGrp="1"/>
          </p:cNvSpPr>
          <p:nvPr>
            <p:ph type="ftr" sz="quarter" idx="12"/>
          </p:nvPr>
        </p:nvSpPr>
        <p:spPr/>
        <p:txBody>
          <a:bodyPr/>
          <a:lstStyle/>
          <a:p>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630680" y="1574800"/>
            <a:ext cx="329184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90160" y="1574800"/>
            <a:ext cx="329184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79B19C71-EC74-44AF-B27E-FC7DC3C3A61D}" type="datetime4">
              <a:rPr lang="en-US" smtClean="0"/>
              <a:pPr/>
              <a:t>April 16, 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38DF745-7D3F-47F4-83A3-874385CFAA69}"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627632" y="1572768"/>
            <a:ext cx="3291840" cy="639762"/>
          </a:xfrm>
        </p:spPr>
        <p:txBody>
          <a:bodyPr anchor="b">
            <a:noAutofit/>
          </a:bodyPr>
          <a:lstStyle>
            <a:lvl1pPr marL="0" indent="0">
              <a:buNone/>
              <a:defRPr sz="1800" b="0" cap="all" spc="100" baseline="0">
                <a:solidFill>
                  <a:schemeClr val="tx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627632" y="2259366"/>
            <a:ext cx="3291840" cy="384048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93208" y="1572768"/>
            <a:ext cx="3291840" cy="639762"/>
          </a:xfrm>
        </p:spPr>
        <p:txBody>
          <a:bodyPr anchor="b">
            <a:noAutofit/>
          </a:bodyPr>
          <a:lstStyle>
            <a:lvl1pPr marL="0" indent="0">
              <a:buNone/>
              <a:defRPr lang="en-US" sz="1800" b="0" kern="1200" cap="all" spc="100" baseline="0" dirty="0" smtClean="0">
                <a:solidFill>
                  <a:schemeClr val="tx1"/>
                </a:solidFill>
                <a:latin typeface="+mj-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spcBef>
                <a:spcPct val="20000"/>
              </a:spcBef>
              <a:buFont typeface="Arial" pitchFamily="34" charset="0"/>
              <a:buNone/>
            </a:pPr>
            <a:r>
              <a:rPr lang="en-US" smtClean="0"/>
              <a:t>Click to edit Master text styles</a:t>
            </a:r>
          </a:p>
        </p:txBody>
      </p:sp>
      <p:sp>
        <p:nvSpPr>
          <p:cNvPr id="6" name="Content Placeholder 5"/>
          <p:cNvSpPr>
            <a:spLocks noGrp="1"/>
          </p:cNvSpPr>
          <p:nvPr>
            <p:ph sz="quarter" idx="4"/>
          </p:nvPr>
        </p:nvSpPr>
        <p:spPr>
          <a:xfrm>
            <a:off x="5093208" y="2259366"/>
            <a:ext cx="3291840" cy="384048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6A5CDA29-3CBE-48EA-92AE-A996835462BA}" type="datetime4">
              <a:rPr lang="en-US" smtClean="0"/>
              <a:pPr/>
              <a:t>April 16, 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38DF745-7D3F-47F4-83A3-874385CFAA69}"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29EC054-3869-4501-B163-1BBFDE8DCE04}" type="datetime4">
              <a:rPr lang="en-US" smtClean="0"/>
              <a:pPr/>
              <a:t>April 16, 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38DF745-7D3F-47F4-83A3-874385CFAA69}"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A63D831-56C1-49CF-8EF7-8B9A98402BCD}" type="datetime4">
              <a:rPr lang="en-US" smtClean="0"/>
              <a:pPr/>
              <a:t>April 16, 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38DF745-7D3F-47F4-83A3-874385CFAA69}"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5050" y="1600200"/>
            <a:ext cx="5111750" cy="448056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0" y="1600200"/>
            <a:ext cx="3008313" cy="4480560"/>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EAD5615-7F4F-4584-84D5-CC95918C321F}" type="datetime4">
              <a:rPr lang="en-US" smtClean="0"/>
              <a:pPr/>
              <a:t>April 16, 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38DF745-7D3F-47F4-83A3-874385CFAA69}" type="slidenum">
              <a:rPr lang="en-US" smtClean="0"/>
              <a:pPr/>
              <a:t>‹#›</a:t>
            </a:fld>
            <a:endParaRPr lang="en-US"/>
          </a:p>
        </p:txBody>
      </p:sp>
      <p:sp>
        <p:nvSpPr>
          <p:cNvPr id="8" name="Title 7"/>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Rectangle 8"/>
          <p:cNvSpPr/>
          <p:nvPr/>
        </p:nvSpPr>
        <p:spPr>
          <a:xfrm>
            <a:off x="9001124" y="4846320"/>
            <a:ext cx="142876" cy="20116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1" y="0"/>
            <a:ext cx="9000877" cy="4846320"/>
          </a:xfrm>
          <a:solidFill>
            <a:schemeClr val="bg1">
              <a:lumMod val="7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a:p>
        </p:txBody>
      </p:sp>
      <p:sp>
        <p:nvSpPr>
          <p:cNvPr id="4" name="Text Placeholder 3"/>
          <p:cNvSpPr>
            <a:spLocks noGrp="1"/>
          </p:cNvSpPr>
          <p:nvPr>
            <p:ph type="body" sz="half" idx="2"/>
          </p:nvPr>
        </p:nvSpPr>
        <p:spPr>
          <a:xfrm>
            <a:off x="457200" y="5715000"/>
            <a:ext cx="8153400" cy="457200"/>
          </a:xfrm>
        </p:spPr>
        <p:txBody>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6EEA923-9BEE-48CE-9F28-5B525F399BAD}" type="datetime4">
              <a:rPr lang="en-US" smtClean="0"/>
              <a:pPr/>
              <a:t>April 16, 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lstStyle>
          <a:p>
            <a:fld id="{F38DF745-7D3F-47F4-83A3-874385CFAA69}" type="slidenum">
              <a:rPr lang="en-US" smtClean="0"/>
              <a:pPr/>
              <a:t>‹#›</a:t>
            </a:fld>
            <a:endParaRPr lang="en-US" dirty="0"/>
          </a:p>
        </p:txBody>
      </p:sp>
      <p:sp>
        <p:nvSpPr>
          <p:cNvPr id="8" name="Title 7"/>
          <p:cNvSpPr>
            <a:spLocks noGrp="1"/>
          </p:cNvSpPr>
          <p:nvPr>
            <p:ph type="title"/>
          </p:nvPr>
        </p:nvSpPr>
        <p:spPr>
          <a:xfrm>
            <a:off x="457200" y="4953000"/>
            <a:ext cx="8153400" cy="762000"/>
          </a:xfrm>
        </p:spPr>
        <p:txBody>
          <a:bodyPr anchor="t">
            <a:normAutofit/>
          </a:bodyPr>
          <a:lstStyle>
            <a:lvl1pPr>
              <a:defRPr sz="3200"/>
            </a:lvl1pPr>
          </a:lstStyle>
          <a:p>
            <a:r>
              <a:rPr lang="en-US" smtClean="0"/>
              <a:t>Click to edit Master title style</a:t>
            </a:r>
            <a:endParaRPr lang="en-US" dirty="0"/>
          </a:p>
        </p:txBody>
      </p:sp>
      <p:sp>
        <p:nvSpPr>
          <p:cNvPr id="10" name="Rectangle 9"/>
          <p:cNvSpPr/>
          <p:nvPr/>
        </p:nvSpPr>
        <p:spPr>
          <a:xfrm>
            <a:off x="9001124" y="0"/>
            <a:ext cx="142876" cy="484632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152718"/>
            <a:ext cx="5791200" cy="1371600"/>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752600"/>
            <a:ext cx="7620000" cy="43735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457200" y="6172201"/>
            <a:ext cx="3429000" cy="304800"/>
          </a:xfrm>
          <a:prstGeom prst="rect">
            <a:avLst/>
          </a:prstGeom>
        </p:spPr>
        <p:txBody>
          <a:bodyPr vert="horz" lIns="91440" tIns="45720" rIns="91440" bIns="0" rtlCol="0" anchor="b"/>
          <a:lstStyle>
            <a:lvl1pPr algn="l">
              <a:defRPr sz="1000">
                <a:solidFill>
                  <a:schemeClr val="tx1"/>
                </a:solidFill>
              </a:defRPr>
            </a:lvl1pPr>
          </a:lstStyle>
          <a:p>
            <a:fld id="{17D0EFEE-2756-4A20-BF2A-63F0A94F99AC}" type="datetime4">
              <a:rPr lang="en-US" smtClean="0"/>
              <a:pPr/>
              <a:t>April 16, 2014</a:t>
            </a:fld>
            <a:endParaRPr lang="en-US" dirty="0"/>
          </a:p>
        </p:txBody>
      </p:sp>
      <p:sp>
        <p:nvSpPr>
          <p:cNvPr id="5" name="Footer Placeholder 4"/>
          <p:cNvSpPr>
            <a:spLocks noGrp="1"/>
          </p:cNvSpPr>
          <p:nvPr>
            <p:ph type="ftr" sz="quarter" idx="3"/>
          </p:nvPr>
        </p:nvSpPr>
        <p:spPr>
          <a:xfrm>
            <a:off x="457200" y="6492875"/>
            <a:ext cx="3429000" cy="283845"/>
          </a:xfrm>
          <a:prstGeom prst="rect">
            <a:avLst/>
          </a:prstGeom>
        </p:spPr>
        <p:txBody>
          <a:bodyPr vert="horz" lIns="91440" tIns="45720" rIns="91440" bIns="45720" rtlCol="0" anchor="t"/>
          <a:lstStyle>
            <a:lvl1pPr algn="l">
              <a:defRPr sz="1000">
                <a:solidFill>
                  <a:schemeClr val="tx1"/>
                </a:solidFill>
              </a:defRPr>
            </a:lvl1pPr>
          </a:lstStyle>
          <a:p>
            <a:endParaRPr lang="en-US" dirty="0"/>
          </a:p>
        </p:txBody>
      </p:sp>
      <p:sp>
        <p:nvSpPr>
          <p:cNvPr id="6" name="Slide Number Placeholder 5"/>
          <p:cNvSpPr>
            <a:spLocks noGrp="1"/>
          </p:cNvSpPr>
          <p:nvPr>
            <p:ph type="sldNum" sz="quarter" idx="4"/>
          </p:nvPr>
        </p:nvSpPr>
        <p:spPr>
          <a:xfrm rot="16200000">
            <a:off x="8227377" y="5885497"/>
            <a:ext cx="1315721" cy="365125"/>
          </a:xfrm>
          <a:prstGeom prst="rect">
            <a:avLst/>
          </a:prstGeom>
        </p:spPr>
        <p:txBody>
          <a:bodyPr vert="horz" lIns="91440" tIns="45720" rIns="91440" bIns="45720" rtlCol="0" anchor="ctr"/>
          <a:lstStyle>
            <a:lvl1pPr algn="l">
              <a:defRPr sz="2400" b="1">
                <a:solidFill>
                  <a:schemeClr val="tx2"/>
                </a:solidFill>
              </a:defRPr>
            </a:lvl1pPr>
          </a:lstStyle>
          <a:p>
            <a:fld id="{F38DF745-7D3F-47F4-83A3-874385CFAA69}" type="slidenum">
              <a:rPr lang="en-US" smtClean="0"/>
              <a:pPr/>
              <a:t>‹#›</a:t>
            </a:fld>
            <a:endParaRPr lang="en-US" dirty="0"/>
          </a:p>
        </p:txBody>
      </p:sp>
      <p:sp>
        <p:nvSpPr>
          <p:cNvPr id="7" name="Rectangle 6"/>
          <p:cNvSpPr/>
          <p:nvPr/>
        </p:nvSpPr>
        <p:spPr>
          <a:xfrm>
            <a:off x="9001124" y="0"/>
            <a:ext cx="142876" cy="1371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9001124" y="1371600"/>
            <a:ext cx="142876" cy="54864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913" r:id="rId1"/>
    <p:sldLayoutId id="2147483914" r:id="rId2"/>
    <p:sldLayoutId id="2147483915" r:id="rId3"/>
    <p:sldLayoutId id="2147483916" r:id="rId4"/>
    <p:sldLayoutId id="2147483917" r:id="rId5"/>
    <p:sldLayoutId id="2147483918" r:id="rId6"/>
    <p:sldLayoutId id="2147483919" r:id="rId7"/>
    <p:sldLayoutId id="2147483920" r:id="rId8"/>
    <p:sldLayoutId id="2147483921" r:id="rId9"/>
    <p:sldLayoutId id="2147483922" r:id="rId10"/>
    <p:sldLayoutId id="2147483923" r:id="rId11"/>
  </p:sldLayoutIdLst>
  <p:hf sldNum="0" hdr="0" ftr="0" dt="0"/>
  <p:txStyles>
    <p:titleStyle>
      <a:lvl1pPr algn="l" defTabSz="914400" rtl="0" eaLnBrk="1" latinLnBrk="0" hangingPunct="1">
        <a:spcBef>
          <a:spcPct val="0"/>
        </a:spcBef>
        <a:buNone/>
        <a:defRPr sz="3600" kern="1200" cap="all" spc="-60" baseline="0">
          <a:solidFill>
            <a:schemeClr val="tx2"/>
          </a:solidFill>
          <a:latin typeface="+mj-lt"/>
          <a:ea typeface="+mj-ea"/>
          <a:cs typeface="+mj-cs"/>
        </a:defRPr>
      </a:lvl1pPr>
    </p:titleStyle>
    <p:bodyStyle>
      <a:lvl1pPr marL="0" indent="0" algn="l" defTabSz="914400" rtl="0" eaLnBrk="1" latinLnBrk="0" hangingPunct="1">
        <a:spcBef>
          <a:spcPct val="20000"/>
        </a:spcBef>
        <a:spcAft>
          <a:spcPts val="600"/>
        </a:spcAft>
        <a:buFont typeface="Arial" pitchFamily="34" charset="0"/>
        <a:buNone/>
        <a:defRPr sz="2000" b="1" kern="1200">
          <a:solidFill>
            <a:schemeClr val="tx1"/>
          </a:solidFill>
          <a:latin typeface="+mn-lt"/>
          <a:ea typeface="+mn-ea"/>
          <a:cs typeface="+mn-cs"/>
        </a:defRPr>
      </a:lvl1pPr>
      <a:lvl2pPr marL="457200" indent="-182880" algn="l" defTabSz="914400" rtl="0" eaLnBrk="1" latinLnBrk="0" hangingPunct="1">
        <a:spcBef>
          <a:spcPct val="20000"/>
        </a:spcBef>
        <a:buClr>
          <a:schemeClr val="tx2"/>
        </a:buClr>
        <a:buFont typeface="Arial" pitchFamily="34" charset="0"/>
        <a:buChar char="•"/>
        <a:defRPr sz="2000" kern="1200">
          <a:solidFill>
            <a:schemeClr val="tx1"/>
          </a:solidFill>
          <a:latin typeface="+mn-lt"/>
          <a:ea typeface="+mn-ea"/>
          <a:cs typeface="+mn-cs"/>
        </a:defRPr>
      </a:lvl2pPr>
      <a:lvl3pPr marL="1143000" indent="-228600" algn="l" defTabSz="914400" rtl="0" eaLnBrk="1" latinLnBrk="0" hangingPunct="1">
        <a:spcBef>
          <a:spcPct val="20000"/>
        </a:spcBef>
        <a:buClr>
          <a:schemeClr val="tx2"/>
        </a:buClr>
        <a:buFont typeface="Arial" pitchFamily="34" charset="0"/>
        <a:buChar char="•"/>
        <a:defRPr sz="1800" kern="1200">
          <a:solidFill>
            <a:schemeClr val="tx1"/>
          </a:solidFill>
          <a:latin typeface="+mn-lt"/>
          <a:ea typeface="+mn-ea"/>
          <a:cs typeface="+mn-cs"/>
        </a:defRPr>
      </a:lvl3pPr>
      <a:lvl4pPr marL="1600200" indent="-228600" algn="l" defTabSz="914400" rtl="0" eaLnBrk="1" latinLnBrk="0" hangingPunct="1">
        <a:spcBef>
          <a:spcPct val="20000"/>
        </a:spcBef>
        <a:buClr>
          <a:schemeClr val="tx2"/>
        </a:buClr>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Clr>
          <a:schemeClr val="tx2"/>
        </a:buClr>
        <a:buFont typeface="Arial" pitchFamily="34" charset="0"/>
        <a:buChar char="•"/>
        <a:defRPr sz="1800" kern="1200" baseline="0">
          <a:solidFill>
            <a:schemeClr val="tx1"/>
          </a:solidFill>
          <a:latin typeface="+mn-lt"/>
          <a:ea typeface="+mn-ea"/>
          <a:cs typeface="+mn-cs"/>
        </a:defRPr>
      </a:lvl5pPr>
      <a:lvl6pPr marL="25146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6pPr>
      <a:lvl7pPr marL="29718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7pPr>
      <a:lvl8pPr marL="34290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8pPr>
      <a:lvl9pPr marL="38862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image" Target="../media/image2.png"/><Relationship Id="rId1" Type="http://schemas.microsoft.com/office/2007/relationships/media" Target="../media/media1.mp4"/><Relationship Id="rId2" Type="http://schemas.openxmlformats.org/officeDocument/2006/relationships/video" Target="../media/media1.mp4"/></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sz="7500" dirty="0" smtClean="0"/>
              <a:t>Concrete &amp;</a:t>
            </a:r>
            <a:br>
              <a:rPr lang="en-GB" sz="7500" dirty="0" smtClean="0"/>
            </a:br>
            <a:r>
              <a:rPr lang="en-GB" sz="7500" dirty="0" smtClean="0"/>
              <a:t>Formal</a:t>
            </a:r>
            <a:br>
              <a:rPr lang="en-GB" sz="7500" dirty="0" smtClean="0"/>
            </a:br>
            <a:r>
              <a:rPr lang="en-GB" sz="7500" dirty="0" smtClean="0"/>
              <a:t>Operational</a:t>
            </a:r>
            <a:br>
              <a:rPr lang="en-GB" sz="7500" dirty="0" smtClean="0"/>
            </a:br>
            <a:r>
              <a:rPr lang="en-GB" sz="7500" dirty="0" smtClean="0"/>
              <a:t>Stage</a:t>
            </a:r>
            <a:endParaRPr lang="en-GB" sz="7500" dirty="0"/>
          </a:p>
        </p:txBody>
      </p:sp>
    </p:spTree>
    <p:extLst>
      <p:ext uri="{BB962C8B-B14F-4D97-AF65-F5344CB8AC3E}">
        <p14:creationId xmlns:p14="http://schemas.microsoft.com/office/powerpoint/2010/main" val="335842726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r-FR" dirty="0" err="1" smtClean="0"/>
              <a:t>Formal</a:t>
            </a:r>
            <a:r>
              <a:rPr lang="fr-FR" dirty="0" smtClean="0"/>
              <a:t> </a:t>
            </a:r>
            <a:r>
              <a:rPr lang="fr-FR" dirty="0" err="1" smtClean="0"/>
              <a:t>Operational</a:t>
            </a:r>
            <a:r>
              <a:rPr lang="fr-FR" dirty="0" smtClean="0"/>
              <a:t> Stage </a:t>
            </a:r>
            <a:r>
              <a:rPr lang="fr-FR" dirty="0" err="1" smtClean="0"/>
              <a:t>Studies</a:t>
            </a:r>
            <a:endParaRPr lang="fr-FR" dirty="0"/>
          </a:p>
        </p:txBody>
      </p:sp>
      <p:sp>
        <p:nvSpPr>
          <p:cNvPr id="3" name="Content Placeholder 2"/>
          <p:cNvSpPr>
            <a:spLocks noGrp="1"/>
          </p:cNvSpPr>
          <p:nvPr>
            <p:ph idx="1"/>
          </p:nvPr>
        </p:nvSpPr>
        <p:spPr/>
        <p:txBody>
          <a:bodyPr>
            <a:normAutofit fontScale="85000" lnSpcReduction="20000"/>
          </a:bodyPr>
          <a:lstStyle/>
          <a:p>
            <a:r>
              <a:rPr lang="en-US" dirty="0" err="1"/>
              <a:t>Bradmetz</a:t>
            </a:r>
            <a:r>
              <a:rPr lang="en-US" dirty="0"/>
              <a:t> (1999)</a:t>
            </a:r>
          </a:p>
          <a:p>
            <a:r>
              <a:rPr lang="en-US" dirty="0" err="1"/>
              <a:t>Badmetz</a:t>
            </a:r>
            <a:r>
              <a:rPr lang="en-US" dirty="0"/>
              <a:t> studied the cognitive development of 62 children from the age of 7 until they were 15 years old, regularly giving them a battery of tests, including the </a:t>
            </a:r>
            <a:r>
              <a:rPr lang="en-US" dirty="0" err="1"/>
              <a:t>Inhelder</a:t>
            </a:r>
            <a:r>
              <a:rPr lang="en-US" dirty="0"/>
              <a:t> and Piaget science task, designed to measure formal thinking. Only one of the 62 young people proved capable of formal thinking- less than 2%. Of course, if they were tested again at the age of 20 many more may demonstrate formal operational thinking, but </a:t>
            </a:r>
            <a:r>
              <a:rPr lang="en-US" dirty="0" err="1"/>
              <a:t>Bradmetz’s</a:t>
            </a:r>
            <a:r>
              <a:rPr lang="en-US" dirty="0"/>
              <a:t> results do at least show that formal thinking tends to develop later than Piaget believed.</a:t>
            </a:r>
          </a:p>
          <a:p>
            <a:r>
              <a:rPr lang="en-US" dirty="0"/>
              <a:t> </a:t>
            </a:r>
          </a:p>
          <a:p>
            <a:r>
              <a:rPr lang="en-US" dirty="0"/>
              <a:t>Piaget (1958) gave Swiss school children some science questions and gave them the task of devising hypotheses and carrying out experiments to test these. One such task was to investigate the pendulum problem. Children were given pendulums of different weights and string of different lengths. Their task was to determine whether the speed of the pendulum depends on its weight or the length of the string. It was found that most 11 to 15 year olds were capable of setting up and carrying out this and similar tasks.</a:t>
            </a:r>
          </a:p>
          <a:p>
            <a:endParaRPr lang="fr-FR" dirty="0"/>
          </a:p>
        </p:txBody>
      </p:sp>
    </p:spTree>
    <p:extLst>
      <p:ext uri="{BB962C8B-B14F-4D97-AF65-F5344CB8AC3E}">
        <p14:creationId xmlns:p14="http://schemas.microsoft.com/office/powerpoint/2010/main" val="11712422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err="1" smtClean="0"/>
              <a:t>Concrete</a:t>
            </a:r>
            <a:r>
              <a:rPr lang="fr-FR" dirty="0" smtClean="0"/>
              <a:t> </a:t>
            </a:r>
            <a:r>
              <a:rPr lang="fr-FR" dirty="0" err="1" smtClean="0"/>
              <a:t>Operational</a:t>
            </a:r>
            <a:r>
              <a:rPr lang="fr-FR" dirty="0" smtClean="0"/>
              <a:t> Stage</a:t>
            </a:r>
            <a:endParaRPr lang="fr-FR" dirty="0"/>
          </a:p>
        </p:txBody>
      </p:sp>
      <p:sp>
        <p:nvSpPr>
          <p:cNvPr id="3" name="Content Placeholder 2"/>
          <p:cNvSpPr>
            <a:spLocks noGrp="1"/>
          </p:cNvSpPr>
          <p:nvPr>
            <p:ph idx="1"/>
          </p:nvPr>
        </p:nvSpPr>
        <p:spPr/>
        <p:txBody>
          <a:bodyPr/>
          <a:lstStyle/>
          <a:p>
            <a:r>
              <a:rPr lang="en-US" dirty="0" smtClean="0"/>
              <a:t>Predicted to happen around 7-11 years old</a:t>
            </a:r>
          </a:p>
          <a:p>
            <a:endParaRPr lang="en-US" dirty="0" smtClean="0"/>
          </a:p>
          <a:p>
            <a:r>
              <a:rPr lang="en-US" dirty="0" smtClean="0"/>
              <a:t>To be able to carry out mental operations but need to see the object being concretely manipulated.</a:t>
            </a:r>
          </a:p>
          <a:p>
            <a:endParaRPr lang="en-US" dirty="0" smtClean="0"/>
          </a:p>
          <a:p>
            <a:r>
              <a:rPr lang="en-US" dirty="0" smtClean="0"/>
              <a:t>I.e. understanding what happens in the conservation test and why objects remain the same in spite of changing form.</a:t>
            </a:r>
            <a:endParaRPr lang="en-US" dirty="0"/>
          </a:p>
        </p:txBody>
      </p:sp>
    </p:spTree>
    <p:extLst>
      <p:ext uri="{BB962C8B-B14F-4D97-AF65-F5344CB8AC3E}">
        <p14:creationId xmlns:p14="http://schemas.microsoft.com/office/powerpoint/2010/main" val="2479199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err="1" smtClean="0"/>
              <a:t>Isabelle’s</a:t>
            </a:r>
            <a:r>
              <a:rPr lang="fr-FR" dirty="0" smtClean="0"/>
              <a:t> Bit</a:t>
            </a:r>
            <a:endParaRPr lang="fr-FR" dirty="0"/>
          </a:p>
        </p:txBody>
      </p:sp>
      <p:sp>
        <p:nvSpPr>
          <p:cNvPr id="3" name="Content Placeholder 2"/>
          <p:cNvSpPr>
            <a:spLocks noGrp="1"/>
          </p:cNvSpPr>
          <p:nvPr>
            <p:ph idx="1"/>
          </p:nvPr>
        </p:nvSpPr>
        <p:spPr/>
        <p:txBody>
          <a:bodyPr/>
          <a:lstStyle/>
          <a:p>
            <a:endParaRPr lang="fr-FR"/>
          </a:p>
        </p:txBody>
      </p:sp>
    </p:spTree>
    <p:extLst>
      <p:ext uri="{BB962C8B-B14F-4D97-AF65-F5344CB8AC3E}">
        <p14:creationId xmlns:p14="http://schemas.microsoft.com/office/powerpoint/2010/main" val="35364898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McGarrigle</a:t>
            </a:r>
            <a:r>
              <a:rPr lang="en-US" dirty="0"/>
              <a:t> and Donaldson (1974) </a:t>
            </a:r>
            <a:endParaRPr lang="fr-FR" dirty="0"/>
          </a:p>
        </p:txBody>
      </p:sp>
      <p:sp>
        <p:nvSpPr>
          <p:cNvPr id="3" name="Content Placeholder 2"/>
          <p:cNvSpPr>
            <a:spLocks noGrp="1"/>
          </p:cNvSpPr>
          <p:nvPr>
            <p:ph idx="1"/>
          </p:nvPr>
        </p:nvSpPr>
        <p:spPr/>
        <p:txBody>
          <a:bodyPr>
            <a:normAutofit lnSpcReduction="10000"/>
          </a:bodyPr>
          <a:lstStyle/>
          <a:p>
            <a:r>
              <a:rPr lang="en-US" dirty="0" smtClean="0"/>
              <a:t>A study </a:t>
            </a:r>
            <a:r>
              <a:rPr lang="en-US" dirty="0"/>
              <a:t>of conservation of number in which the alteration was accidental</a:t>
            </a:r>
            <a:r>
              <a:rPr lang="en-US" dirty="0" smtClean="0"/>
              <a:t>.</a:t>
            </a:r>
          </a:p>
          <a:p>
            <a:endParaRPr lang="en-US" dirty="0"/>
          </a:p>
          <a:p>
            <a:r>
              <a:rPr lang="en-US" dirty="0"/>
              <a:t>T</a:t>
            </a:r>
            <a:r>
              <a:rPr lang="en-US" dirty="0" smtClean="0"/>
              <a:t>wo </a:t>
            </a:r>
            <a:r>
              <a:rPr lang="en-US" dirty="0"/>
              <a:t>identical rows of sweets were laid out and the child was satisfied there were the same number in </a:t>
            </a:r>
            <a:r>
              <a:rPr lang="en-US" dirty="0" smtClean="0"/>
              <a:t>each tow.</a:t>
            </a:r>
          </a:p>
          <a:p>
            <a:r>
              <a:rPr lang="en-US" dirty="0"/>
              <a:t>A</a:t>
            </a:r>
            <a:r>
              <a:rPr lang="en-US" dirty="0" smtClean="0"/>
              <a:t> </a:t>
            </a:r>
            <a:r>
              <a:rPr lang="en-US" dirty="0"/>
              <a:t>'naughty teddy' appeared.  </a:t>
            </a:r>
            <a:endParaRPr lang="en-US" dirty="0" smtClean="0"/>
          </a:p>
          <a:p>
            <a:r>
              <a:rPr lang="en-US" dirty="0" smtClean="0"/>
              <a:t>Whilst </a:t>
            </a:r>
            <a:r>
              <a:rPr lang="en-US" dirty="0"/>
              <a:t>playing around, </a:t>
            </a:r>
            <a:r>
              <a:rPr lang="en-US" dirty="0" smtClean="0"/>
              <a:t>the teddy </a:t>
            </a:r>
            <a:r>
              <a:rPr lang="en-US" dirty="0"/>
              <a:t>actually </a:t>
            </a:r>
            <a:r>
              <a:rPr lang="en-US" dirty="0" smtClean="0"/>
              <a:t>messes </a:t>
            </a:r>
            <a:r>
              <a:rPr lang="en-US" dirty="0"/>
              <a:t>up one row of </a:t>
            </a:r>
            <a:r>
              <a:rPr lang="en-US" dirty="0" smtClean="0"/>
              <a:t>sweets, making it seems shorter, and thus to have less number of sweets.</a:t>
            </a:r>
          </a:p>
          <a:p>
            <a:r>
              <a:rPr lang="en-US" dirty="0" smtClean="0"/>
              <a:t>Once </a:t>
            </a:r>
            <a:r>
              <a:rPr lang="en-US" dirty="0"/>
              <a:t>he was safely back in a box the children were asked if there were the same number of sweets.</a:t>
            </a:r>
          </a:p>
          <a:p>
            <a:r>
              <a:rPr lang="en-US" dirty="0"/>
              <a:t> </a:t>
            </a:r>
          </a:p>
          <a:p>
            <a:endParaRPr lang="fr-FR" dirty="0"/>
          </a:p>
        </p:txBody>
      </p:sp>
    </p:spTree>
    <p:extLst>
      <p:ext uri="{BB962C8B-B14F-4D97-AF65-F5344CB8AC3E}">
        <p14:creationId xmlns:p14="http://schemas.microsoft.com/office/powerpoint/2010/main" val="13650207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McGarrigle</a:t>
            </a:r>
            <a:r>
              <a:rPr lang="en-US" dirty="0"/>
              <a:t> and Donaldson (1974) </a:t>
            </a:r>
            <a:endParaRPr lang="fr-FR" dirty="0"/>
          </a:p>
        </p:txBody>
      </p:sp>
      <p:sp>
        <p:nvSpPr>
          <p:cNvPr id="3" name="Content Placeholder 2"/>
          <p:cNvSpPr>
            <a:spLocks noGrp="1"/>
          </p:cNvSpPr>
          <p:nvPr>
            <p:ph idx="1"/>
          </p:nvPr>
        </p:nvSpPr>
        <p:spPr/>
        <p:txBody>
          <a:bodyPr/>
          <a:lstStyle/>
          <a:p>
            <a:r>
              <a:rPr lang="en-GB" dirty="0" smtClean="0"/>
              <a:t>Most children between 4 and 6 will say there is a same number of sweets in both row. </a:t>
            </a:r>
          </a:p>
          <a:p>
            <a:endParaRPr lang="en-GB" dirty="0" smtClean="0"/>
          </a:p>
          <a:p>
            <a:r>
              <a:rPr lang="en-GB" dirty="0" smtClean="0"/>
              <a:t>It suggests that children are capable of conservation at an earlier age than Piaget predicted (4-6 as opposed to 7-11)</a:t>
            </a:r>
            <a:endParaRPr lang="en-GB" dirty="0"/>
          </a:p>
        </p:txBody>
      </p:sp>
    </p:spTree>
    <p:extLst>
      <p:ext uri="{BB962C8B-B14F-4D97-AF65-F5344CB8AC3E}">
        <p14:creationId xmlns:p14="http://schemas.microsoft.com/office/powerpoint/2010/main" val="9659552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r-FR"/>
          </a:p>
        </p:txBody>
      </p:sp>
      <p:pic>
        <p:nvPicPr>
          <p:cNvPr id="4" name="My attempt at the Naughty Teddy experiment.mp4">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1352550" y="1752600"/>
            <a:ext cx="5830888" cy="4373563"/>
          </a:xfrm>
        </p:spPr>
      </p:pic>
    </p:spTree>
    <p:extLst>
      <p:ext uri="{BB962C8B-B14F-4D97-AF65-F5344CB8AC3E}">
        <p14:creationId xmlns:p14="http://schemas.microsoft.com/office/powerpoint/2010/main" val="4212589502"/>
      </p:ext>
    </p:extLst>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Formal Operational Stage</a:t>
            </a:r>
            <a:endParaRPr lang="en-GB" dirty="0"/>
          </a:p>
        </p:txBody>
      </p:sp>
      <p:sp>
        <p:nvSpPr>
          <p:cNvPr id="3" name="Content Placeholder 2"/>
          <p:cNvSpPr>
            <a:spLocks noGrp="1"/>
          </p:cNvSpPr>
          <p:nvPr>
            <p:ph idx="1"/>
          </p:nvPr>
        </p:nvSpPr>
        <p:spPr/>
        <p:txBody>
          <a:bodyPr/>
          <a:lstStyle/>
          <a:p>
            <a:r>
              <a:rPr lang="en-GB" dirty="0" smtClean="0"/>
              <a:t>11 years and onwards</a:t>
            </a:r>
          </a:p>
          <a:p>
            <a:endParaRPr lang="en-GB" dirty="0" smtClean="0"/>
          </a:p>
          <a:p>
            <a:r>
              <a:rPr lang="en-US" dirty="0"/>
              <a:t>At this stage, the child’s mental structures are so well developed that ideas and problems can be manipulated mentally without the need for physical objects.</a:t>
            </a:r>
          </a:p>
          <a:p>
            <a:r>
              <a:rPr lang="en-US" dirty="0"/>
              <a:t> </a:t>
            </a:r>
          </a:p>
          <a:p>
            <a:r>
              <a:rPr lang="en-US" dirty="0"/>
              <a:t>Children can think about possible occurrences and imagine themselves in different roles without the need for dolls or play-acting.</a:t>
            </a:r>
          </a:p>
          <a:p>
            <a:endParaRPr lang="en-GB" dirty="0"/>
          </a:p>
        </p:txBody>
      </p:sp>
    </p:spTree>
    <p:extLst>
      <p:ext uri="{BB962C8B-B14F-4D97-AF65-F5344CB8AC3E}">
        <p14:creationId xmlns:p14="http://schemas.microsoft.com/office/powerpoint/2010/main" val="26217377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err="1" smtClean="0"/>
              <a:t>Formal</a:t>
            </a:r>
            <a:r>
              <a:rPr lang="fr-FR" dirty="0" smtClean="0"/>
              <a:t> </a:t>
            </a:r>
            <a:r>
              <a:rPr lang="fr-FR" dirty="0" err="1" smtClean="0"/>
              <a:t>Operational</a:t>
            </a:r>
            <a:r>
              <a:rPr lang="fr-FR" dirty="0" smtClean="0"/>
              <a:t> Stage</a:t>
            </a:r>
            <a:endParaRPr lang="fr-FR" dirty="0"/>
          </a:p>
        </p:txBody>
      </p:sp>
      <p:sp>
        <p:nvSpPr>
          <p:cNvPr id="3" name="Content Placeholder 2"/>
          <p:cNvSpPr>
            <a:spLocks noGrp="1"/>
          </p:cNvSpPr>
          <p:nvPr>
            <p:ph idx="1"/>
          </p:nvPr>
        </p:nvSpPr>
        <p:spPr/>
        <p:txBody>
          <a:bodyPr/>
          <a:lstStyle/>
          <a:p>
            <a:r>
              <a:rPr lang="en-US" dirty="0"/>
              <a:t>They can also think about hypothetical problems and abstract concepts they have never encountered before, such as:</a:t>
            </a:r>
          </a:p>
          <a:p>
            <a:r>
              <a:rPr lang="en-US" dirty="0"/>
              <a:t> </a:t>
            </a:r>
          </a:p>
          <a:p>
            <a:r>
              <a:rPr lang="en-US" dirty="0"/>
              <a:t>A &gt; B &gt; C, then A &gt; C (where &gt; means ‘is greater than’)</a:t>
            </a:r>
          </a:p>
          <a:p>
            <a:r>
              <a:rPr lang="en-US" dirty="0"/>
              <a:t> </a:t>
            </a:r>
          </a:p>
          <a:p>
            <a:r>
              <a:rPr lang="en-US" dirty="0"/>
              <a:t>Piaget believed everyone reached this stage by the age of 20.</a:t>
            </a:r>
          </a:p>
          <a:p>
            <a:endParaRPr lang="fr-FR" dirty="0"/>
          </a:p>
        </p:txBody>
      </p:sp>
    </p:spTree>
    <p:extLst>
      <p:ext uri="{BB962C8B-B14F-4D97-AF65-F5344CB8AC3E}">
        <p14:creationId xmlns:p14="http://schemas.microsoft.com/office/powerpoint/2010/main" val="178626514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err="1" smtClean="0"/>
              <a:t>Formal</a:t>
            </a:r>
            <a:r>
              <a:rPr lang="fr-FR" dirty="0" smtClean="0"/>
              <a:t> </a:t>
            </a:r>
            <a:r>
              <a:rPr lang="fr-FR" dirty="0" err="1" smtClean="0"/>
              <a:t>Operational</a:t>
            </a:r>
            <a:r>
              <a:rPr lang="fr-FR" dirty="0" smtClean="0"/>
              <a:t> Stage</a:t>
            </a:r>
            <a:endParaRPr lang="fr-FR" dirty="0"/>
          </a:p>
        </p:txBody>
      </p:sp>
      <p:sp>
        <p:nvSpPr>
          <p:cNvPr id="3" name="Content Placeholder 2"/>
          <p:cNvSpPr>
            <a:spLocks noGrp="1"/>
          </p:cNvSpPr>
          <p:nvPr>
            <p:ph idx="1"/>
          </p:nvPr>
        </p:nvSpPr>
        <p:spPr/>
        <p:txBody>
          <a:bodyPr/>
          <a:lstStyle/>
          <a:p>
            <a:r>
              <a:rPr lang="en-US" dirty="0"/>
              <a:t>By the end of this stage, adolescents or adults can use formal, abstract logic. This means they can think about what could happen or what would ever happen. They will also approach problem solving in a systematic way.</a:t>
            </a:r>
            <a:r>
              <a:rPr lang="en-US" dirty="0"/>
              <a:t> </a:t>
            </a:r>
            <a:endParaRPr lang="fr-FR" dirty="0"/>
          </a:p>
        </p:txBody>
      </p:sp>
    </p:spTree>
    <p:extLst>
      <p:ext uri="{BB962C8B-B14F-4D97-AF65-F5344CB8AC3E}">
        <p14:creationId xmlns:p14="http://schemas.microsoft.com/office/powerpoint/2010/main" val="1074741311"/>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ssential">
  <a:themeElements>
    <a:clrScheme name="Essential">
      <a:dk1>
        <a:srgbClr val="000000"/>
      </a:dk1>
      <a:lt1>
        <a:srgbClr val="FFFFFF"/>
      </a:lt1>
      <a:dk2>
        <a:srgbClr val="D1282E"/>
      </a:dk2>
      <a:lt2>
        <a:srgbClr val="C8C8B1"/>
      </a:lt2>
      <a:accent1>
        <a:srgbClr val="7A7A7A"/>
      </a:accent1>
      <a:accent2>
        <a:srgbClr val="F5C201"/>
      </a:accent2>
      <a:accent3>
        <a:srgbClr val="526DB0"/>
      </a:accent3>
      <a:accent4>
        <a:srgbClr val="989AAC"/>
      </a:accent4>
      <a:accent5>
        <a:srgbClr val="DC5924"/>
      </a:accent5>
      <a:accent6>
        <a:srgbClr val="B4B392"/>
      </a:accent6>
      <a:hlink>
        <a:srgbClr val="CC9900"/>
      </a:hlink>
      <a:folHlink>
        <a:srgbClr val="969696"/>
      </a:folHlink>
    </a:clrScheme>
    <a:fontScheme name="Essential">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ssential">
      <a:fillStyleLst>
        <a:solidFill>
          <a:schemeClr val="phClr"/>
        </a:solidFill>
        <a:gradFill rotWithShape="1">
          <a:gsLst>
            <a:gs pos="0">
              <a:schemeClr val="phClr">
                <a:tint val="60000"/>
                <a:satMod val="250000"/>
              </a:schemeClr>
            </a:gs>
            <a:gs pos="35000">
              <a:schemeClr val="phClr">
                <a:tint val="47000"/>
                <a:satMod val="275000"/>
              </a:schemeClr>
            </a:gs>
            <a:gs pos="100000">
              <a:schemeClr val="phClr">
                <a:tint val="25000"/>
                <a:satMod val="300000"/>
              </a:schemeClr>
            </a:gs>
          </a:gsLst>
          <a:lin ang="16200000" scaled="1"/>
        </a:gradFill>
        <a:solidFill>
          <a:schemeClr val="phClr">
            <a:satMod val="110000"/>
          </a:schemeClr>
        </a:solidFill>
      </a:fillStyleLst>
      <a:lnStyleLst>
        <a:ln w="12700" cap="flat" cmpd="sng" algn="ctr">
          <a:solidFill>
            <a:schemeClr val="phClr">
              <a:shade val="95000"/>
              <a:satMod val="105000"/>
            </a:schemeClr>
          </a:solidFill>
          <a:prstDash val="solid"/>
        </a:ln>
        <a:ln w="28575" cap="flat" cmpd="sng" algn="ctr">
          <a:solidFill>
            <a:schemeClr val="phClr"/>
          </a:solidFill>
          <a:prstDash val="solid"/>
        </a:ln>
        <a:ln w="41275" cap="flat" cmpd="sng" algn="ctr">
          <a:solidFill>
            <a:schemeClr val="phClr"/>
          </a:solidFill>
          <a:prstDash val="solid"/>
        </a:ln>
      </a:lnStyleLst>
      <a:effectStyleLst>
        <a:effectStyle>
          <a:effectLst/>
        </a:effectStyle>
        <a:effectStyle>
          <a:effectLst>
            <a:outerShdw blurRad="39999" dist="23000" algn="bl" rotWithShape="0">
              <a:srgbClr val="000000">
                <a:alpha val="40000"/>
              </a:srgbClr>
            </a:outerShdw>
          </a:effectLst>
        </a:effectStyle>
        <a:effectStyle>
          <a:effectLst>
            <a:outerShdw blurRad="38100" dist="19050" algn="bl" rotWithShape="0">
              <a:srgbClr val="000000">
                <a:alpha val="60000"/>
              </a:srgbClr>
            </a:outerShdw>
          </a:effectLst>
          <a:scene3d>
            <a:camera prst="orthographicFront">
              <a:rot lat="0" lon="0" rev="0"/>
            </a:camera>
            <a:lightRig rig="balanced" dir="l"/>
          </a:scene3d>
          <a:sp3d prstMaterial="plastic">
            <a:bevelT w="38100" h="31750"/>
          </a:sp3d>
        </a:effectStyle>
      </a:effectStyleLst>
      <a:bgFillStyleLst>
        <a:solidFill>
          <a:schemeClr val="phClr"/>
        </a:solidFill>
        <a:blipFill rotWithShape="1">
          <a:blip xmlns:r="http://schemas.openxmlformats.org/officeDocument/2006/relationships" r:embed="rId1">
            <a:duotone>
              <a:schemeClr val="phClr">
                <a:tint val="96000"/>
              </a:schemeClr>
              <a:schemeClr val="phClr">
                <a:shade val="94000"/>
              </a:schemeClr>
            </a:duotone>
          </a:blip>
          <a:tile tx="0" ty="0" sx="100000" sy="100000" flip="none" algn="tl"/>
        </a:blipFill>
        <a:gradFill rotWithShape="1">
          <a:gsLst>
            <a:gs pos="0">
              <a:schemeClr val="phClr">
                <a:tint val="84000"/>
                <a:satMod val="110000"/>
              </a:schemeClr>
            </a:gs>
            <a:gs pos="44000">
              <a:schemeClr val="phClr">
                <a:tint val="93000"/>
                <a:satMod val="115000"/>
              </a:schemeClr>
            </a:gs>
            <a:gs pos="100000">
              <a:schemeClr val="phClr">
                <a:tint val="100000"/>
                <a:shade val="59000"/>
                <a:satMod val="120000"/>
              </a:schemeClr>
            </a:gs>
          </a:gsLst>
          <a:path path="circle">
            <a:fillToRect l="40000" t="60000" r="60000" b="4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Essential.thmx</Template>
  <TotalTime>11</TotalTime>
  <Words>412</Words>
  <Application>Microsoft Macintosh PowerPoint</Application>
  <PresentationFormat>On-screen Show (4:3)</PresentationFormat>
  <Paragraphs>39</Paragraphs>
  <Slides>10</Slides>
  <Notes>0</Notes>
  <HiddenSlides>0</HiddenSlides>
  <MMClips>1</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Essential</vt:lpstr>
      <vt:lpstr>Concrete &amp; Formal Operational Stage</vt:lpstr>
      <vt:lpstr>Concrete Operational Stage</vt:lpstr>
      <vt:lpstr>Isabelle’s Bit</vt:lpstr>
      <vt:lpstr>McGarrigle and Donaldson (1974) </vt:lpstr>
      <vt:lpstr>McGarrigle and Donaldson (1974) </vt:lpstr>
      <vt:lpstr>PowerPoint Presentation</vt:lpstr>
      <vt:lpstr>Formal Operational Stage</vt:lpstr>
      <vt:lpstr>Formal Operational Stage</vt:lpstr>
      <vt:lpstr>Formal Operational Stage</vt:lpstr>
      <vt:lpstr>Formal Operational Stage Studies</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Concrete &amp; Formal Operational Stage</dc:title>
  <dc:creator>Ronaldo Chan</dc:creator>
  <cp:lastModifiedBy>Ronaldo Chan</cp:lastModifiedBy>
  <cp:revision>3</cp:revision>
  <dcterms:created xsi:type="dcterms:W3CDTF">2014-04-16T07:17:30Z</dcterms:created>
  <dcterms:modified xsi:type="dcterms:W3CDTF">2014-04-16T07:28:50Z</dcterms:modified>
</cp:coreProperties>
</file>