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278" r:id="rId3"/>
    <p:sldId id="287" r:id="rId4"/>
    <p:sldId id="288" r:id="rId5"/>
    <p:sldId id="279" r:id="rId6"/>
    <p:sldId id="280" r:id="rId7"/>
    <p:sldId id="281" r:id="rId8"/>
    <p:sldId id="282" r:id="rId9"/>
    <p:sldId id="283" r:id="rId10"/>
    <p:sldId id="284" r:id="rId11"/>
    <p:sldId id="285" r:id="rId12"/>
    <p:sldId id="289" r:id="rId13"/>
    <p:sldId id="293" r:id="rId14"/>
    <p:sldId id="257" r:id="rId15"/>
    <p:sldId id="258" r:id="rId16"/>
    <p:sldId id="292" r:id="rId17"/>
    <p:sldId id="259" r:id="rId18"/>
    <p:sldId id="291" r:id="rId19"/>
    <p:sldId id="260" r:id="rId20"/>
    <p:sldId id="261" r:id="rId21"/>
    <p:sldId id="262" r:id="rId22"/>
    <p:sldId id="263" r:id="rId23"/>
    <p:sldId id="264" r:id="rId24"/>
    <p:sldId id="265" r:id="rId25"/>
    <p:sldId id="266" r:id="rId26"/>
    <p:sldId id="267" r:id="rId27"/>
    <p:sldId id="268" r:id="rId28"/>
    <p:sldId id="269" r:id="rId29"/>
    <p:sldId id="270" r:id="rId30"/>
    <p:sldId id="271" r:id="rId31"/>
    <p:sldId id="272" r:id="rId32"/>
    <p:sldId id="273" r:id="rId33"/>
    <p:sldId id="274" r:id="rId34"/>
    <p:sldId id="297" r:id="rId35"/>
    <p:sldId id="275" r:id="rId36"/>
    <p:sldId id="276" r:id="rId37"/>
    <p:sldId id="277" r:id="rId38"/>
    <p:sldId id="296" r:id="rId39"/>
    <p:sldId id="295" r:id="rId40"/>
    <p:sldId id="294" r:id="rId41"/>
    <p:sldId id="290"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1" d="100"/>
          <a:sy n="41" d="100"/>
        </p:scale>
        <p:origin x="-1432"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notesMaster" Target="notesMasters/notesMaster1.xml"/><Relationship Id="rId44" Type="http://schemas.openxmlformats.org/officeDocument/2006/relationships/printerSettings" Target="printerSettings/printerSettings1.bin"/><Relationship Id="rId4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9D1E88-09D4-410A-83CC-01A2D6D59772}"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GB"/>
        </a:p>
      </dgm:t>
    </dgm:pt>
    <dgm:pt modelId="{EB68877B-F86C-4340-9EDD-FA37F1BCD62F}">
      <dgm:prSet phldrT="[Text]"/>
      <dgm:spPr/>
      <dgm:t>
        <a:bodyPr/>
        <a:lstStyle/>
        <a:p>
          <a:r>
            <a:rPr lang="en-US" dirty="0" smtClean="0"/>
            <a:t>Culture</a:t>
          </a:r>
          <a:endParaRPr lang="en-GB" dirty="0"/>
        </a:p>
      </dgm:t>
    </dgm:pt>
    <dgm:pt modelId="{8E4E2857-5CC9-401A-A29D-AEF01D6F7BB6}" type="parTrans" cxnId="{C993293D-9263-4D46-8A96-04F6B5671D66}">
      <dgm:prSet/>
      <dgm:spPr/>
      <dgm:t>
        <a:bodyPr/>
        <a:lstStyle/>
        <a:p>
          <a:endParaRPr lang="en-GB"/>
        </a:p>
      </dgm:t>
    </dgm:pt>
    <dgm:pt modelId="{B30BF5A1-C222-47A5-B182-96C889B7E712}" type="sibTrans" cxnId="{C993293D-9263-4D46-8A96-04F6B5671D66}">
      <dgm:prSet/>
      <dgm:spPr/>
      <dgm:t>
        <a:bodyPr/>
        <a:lstStyle/>
        <a:p>
          <a:endParaRPr lang="en-GB"/>
        </a:p>
      </dgm:t>
    </dgm:pt>
    <dgm:pt modelId="{E355FD62-5148-4652-BF0B-07D92C84F485}">
      <dgm:prSet phldrT="[Text]"/>
      <dgm:spPr/>
      <dgm:t>
        <a:bodyPr/>
        <a:lstStyle/>
        <a:p>
          <a:r>
            <a:rPr lang="en-US" dirty="0" smtClean="0"/>
            <a:t>Emotions</a:t>
          </a:r>
          <a:endParaRPr lang="en-GB" dirty="0"/>
        </a:p>
      </dgm:t>
    </dgm:pt>
    <dgm:pt modelId="{A120EF59-DC46-45B2-8BC3-8ED4CAD70E7F}" type="parTrans" cxnId="{3ACC8966-BE68-41AC-8623-80901CFD76B4}">
      <dgm:prSet/>
      <dgm:spPr/>
      <dgm:t>
        <a:bodyPr/>
        <a:lstStyle/>
        <a:p>
          <a:endParaRPr lang="en-GB"/>
        </a:p>
      </dgm:t>
    </dgm:pt>
    <dgm:pt modelId="{DE6E7636-353C-4E83-8F74-3A6A3D7FA852}" type="sibTrans" cxnId="{3ACC8966-BE68-41AC-8623-80901CFD76B4}">
      <dgm:prSet/>
      <dgm:spPr/>
      <dgm:t>
        <a:bodyPr/>
        <a:lstStyle/>
        <a:p>
          <a:endParaRPr lang="en-GB"/>
        </a:p>
      </dgm:t>
    </dgm:pt>
    <dgm:pt modelId="{7A56E100-0653-4BDC-9212-7380F6180AFB}">
      <dgm:prSet phldrT="[Text]"/>
      <dgm:spPr/>
      <dgm:t>
        <a:bodyPr/>
        <a:lstStyle/>
        <a:p>
          <a:r>
            <a:rPr lang="en-US" dirty="0" smtClean="0"/>
            <a:t>Thinking</a:t>
          </a:r>
          <a:endParaRPr lang="en-GB" dirty="0"/>
        </a:p>
      </dgm:t>
    </dgm:pt>
    <dgm:pt modelId="{99C896FA-E848-462B-8E33-067DAEEB6A95}" type="sibTrans" cxnId="{12AD478F-B7E1-4526-88A9-87659A086591}">
      <dgm:prSet/>
      <dgm:spPr/>
      <dgm:t>
        <a:bodyPr/>
        <a:lstStyle/>
        <a:p>
          <a:endParaRPr lang="en-GB"/>
        </a:p>
      </dgm:t>
    </dgm:pt>
    <dgm:pt modelId="{79BA7383-4333-4095-8612-8807454FAD97}" type="parTrans" cxnId="{12AD478F-B7E1-4526-88A9-87659A086591}">
      <dgm:prSet/>
      <dgm:spPr/>
      <dgm:t>
        <a:bodyPr/>
        <a:lstStyle/>
        <a:p>
          <a:endParaRPr lang="en-GB"/>
        </a:p>
      </dgm:t>
    </dgm:pt>
    <dgm:pt modelId="{6FC87C24-8A19-4DD3-BBC7-A6BA10168828}">
      <dgm:prSet/>
      <dgm:spPr/>
      <dgm:t>
        <a:bodyPr/>
        <a:lstStyle/>
        <a:p>
          <a:r>
            <a:rPr lang="en-US" dirty="0" err="1" smtClean="0"/>
            <a:t>Behaviour</a:t>
          </a:r>
          <a:endParaRPr lang="en-GB" dirty="0"/>
        </a:p>
      </dgm:t>
    </dgm:pt>
    <dgm:pt modelId="{47B89E2E-B660-42A0-ACED-50E4EDE72DB5}" type="parTrans" cxnId="{8D52F35F-BF8B-4ECC-96DF-DE5C0B3353A6}">
      <dgm:prSet/>
      <dgm:spPr/>
      <dgm:t>
        <a:bodyPr/>
        <a:lstStyle/>
        <a:p>
          <a:endParaRPr lang="en-GB"/>
        </a:p>
      </dgm:t>
    </dgm:pt>
    <dgm:pt modelId="{A4AA2AB3-D1E1-41E1-AC70-A6874328C581}" type="sibTrans" cxnId="{8D52F35F-BF8B-4ECC-96DF-DE5C0B3353A6}">
      <dgm:prSet/>
      <dgm:spPr/>
      <dgm:t>
        <a:bodyPr/>
        <a:lstStyle/>
        <a:p>
          <a:endParaRPr lang="en-GB"/>
        </a:p>
      </dgm:t>
    </dgm:pt>
    <dgm:pt modelId="{5C806673-B504-4506-9BCB-9CA62F099A0C}" type="pres">
      <dgm:prSet presAssocID="{679D1E88-09D4-410A-83CC-01A2D6D59772}" presName="diagram" presStyleCnt="0">
        <dgm:presLayoutVars>
          <dgm:chPref val="1"/>
          <dgm:dir/>
          <dgm:animOne val="branch"/>
          <dgm:animLvl val="lvl"/>
          <dgm:resizeHandles val="exact"/>
        </dgm:presLayoutVars>
      </dgm:prSet>
      <dgm:spPr/>
      <dgm:t>
        <a:bodyPr/>
        <a:lstStyle/>
        <a:p>
          <a:endParaRPr lang="en-GB"/>
        </a:p>
      </dgm:t>
    </dgm:pt>
    <dgm:pt modelId="{30EF1A6E-DD5C-4EF6-9E0F-5D1A0A443EF9}" type="pres">
      <dgm:prSet presAssocID="{EB68877B-F86C-4340-9EDD-FA37F1BCD62F}" presName="root1" presStyleCnt="0"/>
      <dgm:spPr/>
    </dgm:pt>
    <dgm:pt modelId="{020F6E55-0A77-4F9E-97AF-D3E3FE161826}" type="pres">
      <dgm:prSet presAssocID="{EB68877B-F86C-4340-9EDD-FA37F1BCD62F}" presName="LevelOneTextNode" presStyleLbl="node0" presStyleIdx="0" presStyleCnt="1">
        <dgm:presLayoutVars>
          <dgm:chPref val="3"/>
        </dgm:presLayoutVars>
      </dgm:prSet>
      <dgm:spPr/>
      <dgm:t>
        <a:bodyPr/>
        <a:lstStyle/>
        <a:p>
          <a:endParaRPr lang="en-GB"/>
        </a:p>
      </dgm:t>
    </dgm:pt>
    <dgm:pt modelId="{D421C2A7-A8A8-4843-B3BC-8713B972347E}" type="pres">
      <dgm:prSet presAssocID="{EB68877B-F86C-4340-9EDD-FA37F1BCD62F}" presName="level2hierChild" presStyleCnt="0"/>
      <dgm:spPr/>
    </dgm:pt>
    <dgm:pt modelId="{8D7DFBE5-7743-4048-A531-D2F40DCB7E03}" type="pres">
      <dgm:prSet presAssocID="{79BA7383-4333-4095-8612-8807454FAD97}" presName="conn2-1" presStyleLbl="parChTrans1D2" presStyleIdx="0" presStyleCnt="3"/>
      <dgm:spPr/>
      <dgm:t>
        <a:bodyPr/>
        <a:lstStyle/>
        <a:p>
          <a:endParaRPr lang="en-GB"/>
        </a:p>
      </dgm:t>
    </dgm:pt>
    <dgm:pt modelId="{1213DDC1-D606-4E4B-9736-4554133D134F}" type="pres">
      <dgm:prSet presAssocID="{79BA7383-4333-4095-8612-8807454FAD97}" presName="connTx" presStyleLbl="parChTrans1D2" presStyleIdx="0" presStyleCnt="3"/>
      <dgm:spPr/>
      <dgm:t>
        <a:bodyPr/>
        <a:lstStyle/>
        <a:p>
          <a:endParaRPr lang="en-GB"/>
        </a:p>
      </dgm:t>
    </dgm:pt>
    <dgm:pt modelId="{EF680D28-372A-4882-9382-858E5BE0DFA3}" type="pres">
      <dgm:prSet presAssocID="{7A56E100-0653-4BDC-9212-7380F6180AFB}" presName="root2" presStyleCnt="0"/>
      <dgm:spPr/>
    </dgm:pt>
    <dgm:pt modelId="{6AFE2A43-2EC7-4527-8F9D-A73D384EAED8}" type="pres">
      <dgm:prSet presAssocID="{7A56E100-0653-4BDC-9212-7380F6180AFB}" presName="LevelTwoTextNode" presStyleLbl="node2" presStyleIdx="0" presStyleCnt="3">
        <dgm:presLayoutVars>
          <dgm:chPref val="3"/>
        </dgm:presLayoutVars>
      </dgm:prSet>
      <dgm:spPr/>
      <dgm:t>
        <a:bodyPr/>
        <a:lstStyle/>
        <a:p>
          <a:endParaRPr lang="en-GB"/>
        </a:p>
      </dgm:t>
    </dgm:pt>
    <dgm:pt modelId="{774C8B86-24C7-4F44-AF90-EBF010534BA1}" type="pres">
      <dgm:prSet presAssocID="{7A56E100-0653-4BDC-9212-7380F6180AFB}" presName="level3hierChild" presStyleCnt="0"/>
      <dgm:spPr/>
    </dgm:pt>
    <dgm:pt modelId="{549FE65D-B37C-410A-A596-80A0B550D79A}" type="pres">
      <dgm:prSet presAssocID="{A120EF59-DC46-45B2-8BC3-8ED4CAD70E7F}" presName="conn2-1" presStyleLbl="parChTrans1D2" presStyleIdx="1" presStyleCnt="3"/>
      <dgm:spPr/>
      <dgm:t>
        <a:bodyPr/>
        <a:lstStyle/>
        <a:p>
          <a:endParaRPr lang="en-GB"/>
        </a:p>
      </dgm:t>
    </dgm:pt>
    <dgm:pt modelId="{F3C17479-0C39-4A83-8B11-2179D1D11500}" type="pres">
      <dgm:prSet presAssocID="{A120EF59-DC46-45B2-8BC3-8ED4CAD70E7F}" presName="connTx" presStyleLbl="parChTrans1D2" presStyleIdx="1" presStyleCnt="3"/>
      <dgm:spPr/>
      <dgm:t>
        <a:bodyPr/>
        <a:lstStyle/>
        <a:p>
          <a:endParaRPr lang="en-GB"/>
        </a:p>
      </dgm:t>
    </dgm:pt>
    <dgm:pt modelId="{E128AE47-C15D-4049-96F5-5C3302F8DF8F}" type="pres">
      <dgm:prSet presAssocID="{E355FD62-5148-4652-BF0B-07D92C84F485}" presName="root2" presStyleCnt="0"/>
      <dgm:spPr/>
    </dgm:pt>
    <dgm:pt modelId="{6CA63CF1-221D-4A38-B598-AD7641177505}" type="pres">
      <dgm:prSet presAssocID="{E355FD62-5148-4652-BF0B-07D92C84F485}" presName="LevelTwoTextNode" presStyleLbl="node2" presStyleIdx="1" presStyleCnt="3">
        <dgm:presLayoutVars>
          <dgm:chPref val="3"/>
        </dgm:presLayoutVars>
      </dgm:prSet>
      <dgm:spPr/>
      <dgm:t>
        <a:bodyPr/>
        <a:lstStyle/>
        <a:p>
          <a:endParaRPr lang="en-GB"/>
        </a:p>
      </dgm:t>
    </dgm:pt>
    <dgm:pt modelId="{F41D49D1-CD51-4BE9-B52A-BB884C8DF4D3}" type="pres">
      <dgm:prSet presAssocID="{E355FD62-5148-4652-BF0B-07D92C84F485}" presName="level3hierChild" presStyleCnt="0"/>
      <dgm:spPr/>
    </dgm:pt>
    <dgm:pt modelId="{D6692AB3-494E-442D-A39F-6DD6F2342954}" type="pres">
      <dgm:prSet presAssocID="{47B89E2E-B660-42A0-ACED-50E4EDE72DB5}" presName="conn2-1" presStyleLbl="parChTrans1D2" presStyleIdx="2" presStyleCnt="3"/>
      <dgm:spPr/>
      <dgm:t>
        <a:bodyPr/>
        <a:lstStyle/>
        <a:p>
          <a:endParaRPr lang="en-GB"/>
        </a:p>
      </dgm:t>
    </dgm:pt>
    <dgm:pt modelId="{70CEF75E-94AA-46B9-8862-F5787E118F59}" type="pres">
      <dgm:prSet presAssocID="{47B89E2E-B660-42A0-ACED-50E4EDE72DB5}" presName="connTx" presStyleLbl="parChTrans1D2" presStyleIdx="2" presStyleCnt="3"/>
      <dgm:spPr/>
      <dgm:t>
        <a:bodyPr/>
        <a:lstStyle/>
        <a:p>
          <a:endParaRPr lang="en-GB"/>
        </a:p>
      </dgm:t>
    </dgm:pt>
    <dgm:pt modelId="{2B031E53-B20E-4C7B-BF32-5CEC73D9A342}" type="pres">
      <dgm:prSet presAssocID="{6FC87C24-8A19-4DD3-BBC7-A6BA10168828}" presName="root2" presStyleCnt="0"/>
      <dgm:spPr/>
    </dgm:pt>
    <dgm:pt modelId="{CD24CD42-B813-4841-9035-73D5753FDCA6}" type="pres">
      <dgm:prSet presAssocID="{6FC87C24-8A19-4DD3-BBC7-A6BA10168828}" presName="LevelTwoTextNode" presStyleLbl="node2" presStyleIdx="2" presStyleCnt="3" custLinFactNeighborX="323" custLinFactNeighborY="10484">
        <dgm:presLayoutVars>
          <dgm:chPref val="3"/>
        </dgm:presLayoutVars>
      </dgm:prSet>
      <dgm:spPr/>
      <dgm:t>
        <a:bodyPr/>
        <a:lstStyle/>
        <a:p>
          <a:endParaRPr lang="en-GB"/>
        </a:p>
      </dgm:t>
    </dgm:pt>
    <dgm:pt modelId="{B44B8F82-557B-4A15-9DF0-471C7448A295}" type="pres">
      <dgm:prSet presAssocID="{6FC87C24-8A19-4DD3-BBC7-A6BA10168828}" presName="level3hierChild" presStyleCnt="0"/>
      <dgm:spPr/>
    </dgm:pt>
  </dgm:ptLst>
  <dgm:cxnLst>
    <dgm:cxn modelId="{B2DFDE9F-36AA-4847-9AD7-7A6F21303105}" type="presOf" srcId="{A120EF59-DC46-45B2-8BC3-8ED4CAD70E7F}" destId="{F3C17479-0C39-4A83-8B11-2179D1D11500}" srcOrd="1" destOrd="0" presId="urn:microsoft.com/office/officeart/2005/8/layout/hierarchy2"/>
    <dgm:cxn modelId="{7519C214-2770-42B0-A070-97C99C41756A}" type="presOf" srcId="{7A56E100-0653-4BDC-9212-7380F6180AFB}" destId="{6AFE2A43-2EC7-4527-8F9D-A73D384EAED8}" srcOrd="0" destOrd="0" presId="urn:microsoft.com/office/officeart/2005/8/layout/hierarchy2"/>
    <dgm:cxn modelId="{EF6B71A3-FC3A-4388-9F83-AE28B28744C5}" type="presOf" srcId="{47B89E2E-B660-42A0-ACED-50E4EDE72DB5}" destId="{70CEF75E-94AA-46B9-8862-F5787E118F59}" srcOrd="1" destOrd="0" presId="urn:microsoft.com/office/officeart/2005/8/layout/hierarchy2"/>
    <dgm:cxn modelId="{B485E147-CF81-4729-9FCD-225F7D7FB645}" type="presOf" srcId="{79BA7383-4333-4095-8612-8807454FAD97}" destId="{1213DDC1-D606-4E4B-9736-4554133D134F}" srcOrd="1" destOrd="0" presId="urn:microsoft.com/office/officeart/2005/8/layout/hierarchy2"/>
    <dgm:cxn modelId="{128C576C-7E5E-4465-AE97-EB2DD98EE313}" type="presOf" srcId="{EB68877B-F86C-4340-9EDD-FA37F1BCD62F}" destId="{020F6E55-0A77-4F9E-97AF-D3E3FE161826}" srcOrd="0" destOrd="0" presId="urn:microsoft.com/office/officeart/2005/8/layout/hierarchy2"/>
    <dgm:cxn modelId="{3ACC8966-BE68-41AC-8623-80901CFD76B4}" srcId="{EB68877B-F86C-4340-9EDD-FA37F1BCD62F}" destId="{E355FD62-5148-4652-BF0B-07D92C84F485}" srcOrd="1" destOrd="0" parTransId="{A120EF59-DC46-45B2-8BC3-8ED4CAD70E7F}" sibTransId="{DE6E7636-353C-4E83-8F74-3A6A3D7FA852}"/>
    <dgm:cxn modelId="{1B88123D-D462-4F34-A626-863ABED787A3}" type="presOf" srcId="{E355FD62-5148-4652-BF0B-07D92C84F485}" destId="{6CA63CF1-221D-4A38-B598-AD7641177505}" srcOrd="0" destOrd="0" presId="urn:microsoft.com/office/officeart/2005/8/layout/hierarchy2"/>
    <dgm:cxn modelId="{C8164297-F5CC-4D0A-962B-8FF207284171}" type="presOf" srcId="{679D1E88-09D4-410A-83CC-01A2D6D59772}" destId="{5C806673-B504-4506-9BCB-9CA62F099A0C}" srcOrd="0" destOrd="0" presId="urn:microsoft.com/office/officeart/2005/8/layout/hierarchy2"/>
    <dgm:cxn modelId="{8D52F35F-BF8B-4ECC-96DF-DE5C0B3353A6}" srcId="{EB68877B-F86C-4340-9EDD-FA37F1BCD62F}" destId="{6FC87C24-8A19-4DD3-BBC7-A6BA10168828}" srcOrd="2" destOrd="0" parTransId="{47B89E2E-B660-42A0-ACED-50E4EDE72DB5}" sibTransId="{A4AA2AB3-D1E1-41E1-AC70-A6874328C581}"/>
    <dgm:cxn modelId="{87FFAD7E-BC45-44A7-9716-414A6023F711}" type="presOf" srcId="{6FC87C24-8A19-4DD3-BBC7-A6BA10168828}" destId="{CD24CD42-B813-4841-9035-73D5753FDCA6}" srcOrd="0" destOrd="0" presId="urn:microsoft.com/office/officeart/2005/8/layout/hierarchy2"/>
    <dgm:cxn modelId="{6F103201-616A-4FFF-A8A5-51D43A4D58B0}" type="presOf" srcId="{79BA7383-4333-4095-8612-8807454FAD97}" destId="{8D7DFBE5-7743-4048-A531-D2F40DCB7E03}" srcOrd="0" destOrd="0" presId="urn:microsoft.com/office/officeart/2005/8/layout/hierarchy2"/>
    <dgm:cxn modelId="{207A5D72-9123-4EF1-9536-0D420636D757}" type="presOf" srcId="{47B89E2E-B660-42A0-ACED-50E4EDE72DB5}" destId="{D6692AB3-494E-442D-A39F-6DD6F2342954}" srcOrd="0" destOrd="0" presId="urn:microsoft.com/office/officeart/2005/8/layout/hierarchy2"/>
    <dgm:cxn modelId="{12AD478F-B7E1-4526-88A9-87659A086591}" srcId="{EB68877B-F86C-4340-9EDD-FA37F1BCD62F}" destId="{7A56E100-0653-4BDC-9212-7380F6180AFB}" srcOrd="0" destOrd="0" parTransId="{79BA7383-4333-4095-8612-8807454FAD97}" sibTransId="{99C896FA-E848-462B-8E33-067DAEEB6A95}"/>
    <dgm:cxn modelId="{C993293D-9263-4D46-8A96-04F6B5671D66}" srcId="{679D1E88-09D4-410A-83CC-01A2D6D59772}" destId="{EB68877B-F86C-4340-9EDD-FA37F1BCD62F}" srcOrd="0" destOrd="0" parTransId="{8E4E2857-5CC9-401A-A29D-AEF01D6F7BB6}" sibTransId="{B30BF5A1-C222-47A5-B182-96C889B7E712}"/>
    <dgm:cxn modelId="{3F65E6FB-7B4A-4B7A-834A-F945A0C9F98D}" type="presOf" srcId="{A120EF59-DC46-45B2-8BC3-8ED4CAD70E7F}" destId="{549FE65D-B37C-410A-A596-80A0B550D79A}" srcOrd="0" destOrd="0" presId="urn:microsoft.com/office/officeart/2005/8/layout/hierarchy2"/>
    <dgm:cxn modelId="{9A8606C4-0EB6-4574-B86F-32E722C6EFDB}" type="presParOf" srcId="{5C806673-B504-4506-9BCB-9CA62F099A0C}" destId="{30EF1A6E-DD5C-4EF6-9E0F-5D1A0A443EF9}" srcOrd="0" destOrd="0" presId="urn:microsoft.com/office/officeart/2005/8/layout/hierarchy2"/>
    <dgm:cxn modelId="{3BA0CC1E-2B8E-4B74-8750-E424F327C993}" type="presParOf" srcId="{30EF1A6E-DD5C-4EF6-9E0F-5D1A0A443EF9}" destId="{020F6E55-0A77-4F9E-97AF-D3E3FE161826}" srcOrd="0" destOrd="0" presId="urn:microsoft.com/office/officeart/2005/8/layout/hierarchy2"/>
    <dgm:cxn modelId="{C94CEE8B-D865-4BEB-9628-642BE4CBE905}" type="presParOf" srcId="{30EF1A6E-DD5C-4EF6-9E0F-5D1A0A443EF9}" destId="{D421C2A7-A8A8-4843-B3BC-8713B972347E}" srcOrd="1" destOrd="0" presId="urn:microsoft.com/office/officeart/2005/8/layout/hierarchy2"/>
    <dgm:cxn modelId="{B95DA851-018E-4F47-BF5F-578AA46B529B}" type="presParOf" srcId="{D421C2A7-A8A8-4843-B3BC-8713B972347E}" destId="{8D7DFBE5-7743-4048-A531-D2F40DCB7E03}" srcOrd="0" destOrd="0" presId="urn:microsoft.com/office/officeart/2005/8/layout/hierarchy2"/>
    <dgm:cxn modelId="{E00F71AD-C66D-4A62-9CEA-3B10BF3019F3}" type="presParOf" srcId="{8D7DFBE5-7743-4048-A531-D2F40DCB7E03}" destId="{1213DDC1-D606-4E4B-9736-4554133D134F}" srcOrd="0" destOrd="0" presId="urn:microsoft.com/office/officeart/2005/8/layout/hierarchy2"/>
    <dgm:cxn modelId="{B4E5C618-2EF8-4210-AE1C-A694E3468840}" type="presParOf" srcId="{D421C2A7-A8A8-4843-B3BC-8713B972347E}" destId="{EF680D28-372A-4882-9382-858E5BE0DFA3}" srcOrd="1" destOrd="0" presId="urn:microsoft.com/office/officeart/2005/8/layout/hierarchy2"/>
    <dgm:cxn modelId="{29049C32-0E59-489C-A408-88B57E56575B}" type="presParOf" srcId="{EF680D28-372A-4882-9382-858E5BE0DFA3}" destId="{6AFE2A43-2EC7-4527-8F9D-A73D384EAED8}" srcOrd="0" destOrd="0" presId="urn:microsoft.com/office/officeart/2005/8/layout/hierarchy2"/>
    <dgm:cxn modelId="{1AC527B0-133E-454C-A3DF-C886B75B32F9}" type="presParOf" srcId="{EF680D28-372A-4882-9382-858E5BE0DFA3}" destId="{774C8B86-24C7-4F44-AF90-EBF010534BA1}" srcOrd="1" destOrd="0" presId="urn:microsoft.com/office/officeart/2005/8/layout/hierarchy2"/>
    <dgm:cxn modelId="{CE41ABAB-7623-46FA-9C60-345F842E88E3}" type="presParOf" srcId="{D421C2A7-A8A8-4843-B3BC-8713B972347E}" destId="{549FE65D-B37C-410A-A596-80A0B550D79A}" srcOrd="2" destOrd="0" presId="urn:microsoft.com/office/officeart/2005/8/layout/hierarchy2"/>
    <dgm:cxn modelId="{9E99D3ED-71F5-48FD-9606-F5482AD6A1D3}" type="presParOf" srcId="{549FE65D-B37C-410A-A596-80A0B550D79A}" destId="{F3C17479-0C39-4A83-8B11-2179D1D11500}" srcOrd="0" destOrd="0" presId="urn:microsoft.com/office/officeart/2005/8/layout/hierarchy2"/>
    <dgm:cxn modelId="{B63D8E8E-C997-41B8-B380-57D06DCBC874}" type="presParOf" srcId="{D421C2A7-A8A8-4843-B3BC-8713B972347E}" destId="{E128AE47-C15D-4049-96F5-5C3302F8DF8F}" srcOrd="3" destOrd="0" presId="urn:microsoft.com/office/officeart/2005/8/layout/hierarchy2"/>
    <dgm:cxn modelId="{E07B9907-9B3E-48FB-BE69-295A11D17A28}" type="presParOf" srcId="{E128AE47-C15D-4049-96F5-5C3302F8DF8F}" destId="{6CA63CF1-221D-4A38-B598-AD7641177505}" srcOrd="0" destOrd="0" presId="urn:microsoft.com/office/officeart/2005/8/layout/hierarchy2"/>
    <dgm:cxn modelId="{86BE2B93-688E-419D-B4C4-594C03B98CF4}" type="presParOf" srcId="{E128AE47-C15D-4049-96F5-5C3302F8DF8F}" destId="{F41D49D1-CD51-4BE9-B52A-BB884C8DF4D3}" srcOrd="1" destOrd="0" presId="urn:microsoft.com/office/officeart/2005/8/layout/hierarchy2"/>
    <dgm:cxn modelId="{D7F7B034-C831-4735-8550-9FA909C70D29}" type="presParOf" srcId="{D421C2A7-A8A8-4843-B3BC-8713B972347E}" destId="{D6692AB3-494E-442D-A39F-6DD6F2342954}" srcOrd="4" destOrd="0" presId="urn:microsoft.com/office/officeart/2005/8/layout/hierarchy2"/>
    <dgm:cxn modelId="{36E3AD1A-2763-4482-9D3F-3E3529D05CF6}" type="presParOf" srcId="{D6692AB3-494E-442D-A39F-6DD6F2342954}" destId="{70CEF75E-94AA-46B9-8862-F5787E118F59}" srcOrd="0" destOrd="0" presId="urn:microsoft.com/office/officeart/2005/8/layout/hierarchy2"/>
    <dgm:cxn modelId="{0559D084-2F5E-4229-B43B-01ADA1903758}" type="presParOf" srcId="{D421C2A7-A8A8-4843-B3BC-8713B972347E}" destId="{2B031E53-B20E-4C7B-BF32-5CEC73D9A342}" srcOrd="5" destOrd="0" presId="urn:microsoft.com/office/officeart/2005/8/layout/hierarchy2"/>
    <dgm:cxn modelId="{343B3E42-22DA-4231-9DB9-C0172D897F49}" type="presParOf" srcId="{2B031E53-B20E-4C7B-BF32-5CEC73D9A342}" destId="{CD24CD42-B813-4841-9035-73D5753FDCA6}" srcOrd="0" destOrd="0" presId="urn:microsoft.com/office/officeart/2005/8/layout/hierarchy2"/>
    <dgm:cxn modelId="{4E97045B-C6AC-4E67-885C-3624FB09C22D}" type="presParOf" srcId="{2B031E53-B20E-4C7B-BF32-5CEC73D9A342}" destId="{B44B8F82-557B-4A15-9DF0-471C7448A295}"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0F6E55-0A77-4F9E-97AF-D3E3FE161826}">
      <dsp:nvSpPr>
        <dsp:cNvPr id="0" name=""/>
        <dsp:cNvSpPr/>
      </dsp:nvSpPr>
      <dsp:spPr>
        <a:xfrm>
          <a:off x="379700" y="1131817"/>
          <a:ext cx="1965621" cy="9828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en-US" sz="3500" kern="1200" dirty="0" smtClean="0"/>
            <a:t>Culture</a:t>
          </a:r>
          <a:endParaRPr lang="en-GB" sz="3500" kern="1200" dirty="0"/>
        </a:p>
      </dsp:txBody>
      <dsp:txXfrm>
        <a:off x="408486" y="1160603"/>
        <a:ext cx="1908049" cy="925238"/>
      </dsp:txXfrm>
    </dsp:sp>
    <dsp:sp modelId="{8D7DFBE5-7743-4048-A531-D2F40DCB7E03}">
      <dsp:nvSpPr>
        <dsp:cNvPr id="0" name=""/>
        <dsp:cNvSpPr/>
      </dsp:nvSpPr>
      <dsp:spPr>
        <a:xfrm rot="18289469">
          <a:off x="2050039" y="1030860"/>
          <a:ext cx="1376812" cy="54492"/>
        </a:xfrm>
        <a:custGeom>
          <a:avLst/>
          <a:gdLst/>
          <a:ahLst/>
          <a:cxnLst/>
          <a:rect l="0" t="0" r="0" b="0"/>
          <a:pathLst>
            <a:path>
              <a:moveTo>
                <a:pt x="0" y="27246"/>
              </a:moveTo>
              <a:lnTo>
                <a:pt x="1376812" y="272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2704025" y="1023686"/>
        <a:ext cx="68840" cy="68840"/>
      </dsp:txXfrm>
    </dsp:sp>
    <dsp:sp modelId="{6AFE2A43-2EC7-4527-8F9D-A73D384EAED8}">
      <dsp:nvSpPr>
        <dsp:cNvPr id="0" name=""/>
        <dsp:cNvSpPr/>
      </dsp:nvSpPr>
      <dsp:spPr>
        <a:xfrm>
          <a:off x="3131570" y="1585"/>
          <a:ext cx="1965621" cy="9828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en-US" sz="3500" kern="1200" dirty="0" smtClean="0"/>
            <a:t>Thinking</a:t>
          </a:r>
          <a:endParaRPr lang="en-GB" sz="3500" kern="1200" dirty="0"/>
        </a:p>
      </dsp:txBody>
      <dsp:txXfrm>
        <a:off x="3160356" y="30371"/>
        <a:ext cx="1908049" cy="925238"/>
      </dsp:txXfrm>
    </dsp:sp>
    <dsp:sp modelId="{549FE65D-B37C-410A-A596-80A0B550D79A}">
      <dsp:nvSpPr>
        <dsp:cNvPr id="0" name=""/>
        <dsp:cNvSpPr/>
      </dsp:nvSpPr>
      <dsp:spPr>
        <a:xfrm>
          <a:off x="2345321" y="1595976"/>
          <a:ext cx="786248" cy="54492"/>
        </a:xfrm>
        <a:custGeom>
          <a:avLst/>
          <a:gdLst/>
          <a:ahLst/>
          <a:cxnLst/>
          <a:rect l="0" t="0" r="0" b="0"/>
          <a:pathLst>
            <a:path>
              <a:moveTo>
                <a:pt x="0" y="27246"/>
              </a:moveTo>
              <a:lnTo>
                <a:pt x="786248" y="272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2718789" y="1603566"/>
        <a:ext cx="39312" cy="39312"/>
      </dsp:txXfrm>
    </dsp:sp>
    <dsp:sp modelId="{6CA63CF1-221D-4A38-B598-AD7641177505}">
      <dsp:nvSpPr>
        <dsp:cNvPr id="0" name=""/>
        <dsp:cNvSpPr/>
      </dsp:nvSpPr>
      <dsp:spPr>
        <a:xfrm>
          <a:off x="3131570" y="1131817"/>
          <a:ext cx="1965621" cy="9828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en-US" sz="3500" kern="1200" dirty="0" smtClean="0"/>
            <a:t>Emotions</a:t>
          </a:r>
          <a:endParaRPr lang="en-GB" sz="3500" kern="1200" dirty="0"/>
        </a:p>
      </dsp:txBody>
      <dsp:txXfrm>
        <a:off x="3160356" y="1160603"/>
        <a:ext cx="1908049" cy="925238"/>
      </dsp:txXfrm>
    </dsp:sp>
    <dsp:sp modelId="{D6692AB3-494E-442D-A39F-6DD6F2342954}">
      <dsp:nvSpPr>
        <dsp:cNvPr id="0" name=""/>
        <dsp:cNvSpPr/>
      </dsp:nvSpPr>
      <dsp:spPr>
        <a:xfrm rot="3299816">
          <a:off x="2050747" y="2161885"/>
          <a:ext cx="1381746" cy="54492"/>
        </a:xfrm>
        <a:custGeom>
          <a:avLst/>
          <a:gdLst/>
          <a:ahLst/>
          <a:cxnLst/>
          <a:rect l="0" t="0" r="0" b="0"/>
          <a:pathLst>
            <a:path>
              <a:moveTo>
                <a:pt x="0" y="27246"/>
              </a:moveTo>
              <a:lnTo>
                <a:pt x="1381746" y="2724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2707076" y="2154588"/>
        <a:ext cx="69087" cy="69087"/>
      </dsp:txXfrm>
    </dsp:sp>
    <dsp:sp modelId="{CD24CD42-B813-4841-9035-73D5753FDCA6}">
      <dsp:nvSpPr>
        <dsp:cNvPr id="0" name=""/>
        <dsp:cNvSpPr/>
      </dsp:nvSpPr>
      <dsp:spPr>
        <a:xfrm>
          <a:off x="3137919" y="2263635"/>
          <a:ext cx="1965621" cy="9828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en-US" sz="3500" kern="1200" dirty="0" err="1" smtClean="0"/>
            <a:t>Behaviour</a:t>
          </a:r>
          <a:endParaRPr lang="en-GB" sz="3500" kern="1200" dirty="0"/>
        </a:p>
      </dsp:txBody>
      <dsp:txXfrm>
        <a:off x="3166705" y="2292421"/>
        <a:ext cx="1908049" cy="92523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E0567B-4D95-4892-BC4F-6CB31F8989FD}" type="datetimeFigureOut">
              <a:rPr lang="en-US" smtClean="0"/>
              <a:pPr/>
              <a:t>11/22/12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B60AB4-2FE5-41EF-8AE7-7A3BC0C50C2E}" type="slidenum">
              <a:rPr lang="en-GB" smtClean="0"/>
              <a:pPr/>
              <a:t>‹#›</a:t>
            </a:fld>
            <a:endParaRPr lang="en-GB"/>
          </a:p>
        </p:txBody>
      </p:sp>
    </p:spTree>
    <p:extLst>
      <p:ext uri="{BB962C8B-B14F-4D97-AF65-F5344CB8AC3E}">
        <p14:creationId xmlns:p14="http://schemas.microsoft.com/office/powerpoint/2010/main" val="27024462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p:spPr>
      </p:sp>
      <p:sp>
        <p:nvSpPr>
          <p:cNvPr id="1208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EBI filet-o shrimp burger in Japan</a:t>
            </a:r>
          </a:p>
          <a:p>
            <a:pPr eaLnBrk="1" hangingPunct="1">
              <a:spcBef>
                <a:spcPct val="0"/>
              </a:spcBef>
            </a:pPr>
            <a:r>
              <a:rPr lang="en-US" smtClean="0"/>
              <a:t>http://money.howstuffworks.com/10-items-from-mcdonalds-international-menu4.htm</a:t>
            </a:r>
          </a:p>
          <a:p>
            <a:pPr eaLnBrk="1" hangingPunct="1">
              <a:spcBef>
                <a:spcPct val="0"/>
              </a:spcBef>
            </a:pPr>
            <a:r>
              <a:rPr lang="en-US" smtClean="0"/>
              <a:t>http://trifter.com/practical-travel/budget-travel/mcdonald’s-strange-menu-around-the-world/</a:t>
            </a:r>
          </a:p>
        </p:txBody>
      </p:sp>
      <p:sp>
        <p:nvSpPr>
          <p:cNvPr id="1208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1658358-2FF2-4FED-93C1-B16A6D3825D5}" type="slidenum">
              <a:rPr lang="en-US" smtClean="0"/>
              <a:pPr fontAlgn="base">
                <a:spcBef>
                  <a:spcPct val="0"/>
                </a:spcBef>
                <a:spcAft>
                  <a:spcPct val="0"/>
                </a:spcAft>
                <a:defRPr/>
              </a:pPr>
              <a:t>7</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p:spPr>
      </p:sp>
      <p:sp>
        <p:nvSpPr>
          <p:cNvPr id="1187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http://www.nytimes.com/2006/11/16/fashion/16space.html?ex=1321333200&amp;en=2d57a58460696fe0&amp;ei=5088&amp;partner=rssnyt&amp;emc=rss</a:t>
            </a:r>
          </a:p>
        </p:txBody>
      </p:sp>
      <p:sp>
        <p:nvSpPr>
          <p:cNvPr id="1187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EB2450E-A327-4704-9A46-A271E617C9B9}" type="slidenum">
              <a:rPr lang="en-US" smtClean="0"/>
              <a:pPr fontAlgn="base">
                <a:spcBef>
                  <a:spcPct val="0"/>
                </a:spcBef>
                <a:spcAft>
                  <a:spcPct val="0"/>
                </a:spcAft>
                <a:defRPr/>
              </a:pPr>
              <a:t>36</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p:spPr>
      </p:sp>
      <p:sp>
        <p:nvSpPr>
          <p:cNvPr id="1198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http://www.nytimes.com/2006/11/16/fashion/16space.html?ex=1321333200&amp;en=2d57a58460696fe0&amp;ei=5088&amp;partner=rssnyt&amp;emc=rss</a:t>
            </a:r>
          </a:p>
        </p:txBody>
      </p:sp>
      <p:sp>
        <p:nvSpPr>
          <p:cNvPr id="1198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90A06E5-4126-43B8-B7D2-9605EAEE2ED0}" type="slidenum">
              <a:rPr lang="en-US" smtClean="0"/>
              <a:pPr fontAlgn="base">
                <a:spcBef>
                  <a:spcPct val="0"/>
                </a:spcBef>
                <a:spcAft>
                  <a:spcPct val="0"/>
                </a:spcAft>
                <a:defRPr/>
              </a:pPr>
              <a:t>37</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52AC5932-F9D0-4C3C-837E-3769D66D26A1}" type="datetimeFigureOut">
              <a:rPr lang="en-US" smtClean="0"/>
              <a:pPr/>
              <a:t>11/22/12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A74398-BF67-4AB6-8913-2FDAEBEE5D42}"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2AC5932-F9D0-4C3C-837E-3769D66D26A1}" type="datetimeFigureOut">
              <a:rPr lang="en-US" smtClean="0"/>
              <a:pPr/>
              <a:t>11/22/12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A74398-BF67-4AB6-8913-2FDAEBEE5D42}"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2AC5932-F9D0-4C3C-837E-3769D66D26A1}" type="datetimeFigureOut">
              <a:rPr lang="en-US" smtClean="0"/>
              <a:pPr/>
              <a:t>11/22/12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A74398-BF67-4AB6-8913-2FDAEBEE5D42}"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2AC5932-F9D0-4C3C-837E-3769D66D26A1}" type="datetimeFigureOut">
              <a:rPr lang="en-US" smtClean="0"/>
              <a:pPr/>
              <a:t>11/22/12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A74398-BF67-4AB6-8913-2FDAEBEE5D42}"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2AC5932-F9D0-4C3C-837E-3769D66D26A1}" type="datetimeFigureOut">
              <a:rPr lang="en-US" smtClean="0"/>
              <a:pPr/>
              <a:t>11/22/12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8A74398-BF67-4AB6-8913-2FDAEBEE5D42}"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52AC5932-F9D0-4C3C-837E-3769D66D26A1}" type="datetimeFigureOut">
              <a:rPr lang="en-US" smtClean="0"/>
              <a:pPr/>
              <a:t>11/22/12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8A74398-BF67-4AB6-8913-2FDAEBEE5D42}"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52AC5932-F9D0-4C3C-837E-3769D66D26A1}" type="datetimeFigureOut">
              <a:rPr lang="en-US" smtClean="0"/>
              <a:pPr/>
              <a:t>11/22/12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8A74398-BF67-4AB6-8913-2FDAEBEE5D42}"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52AC5932-F9D0-4C3C-837E-3769D66D26A1}" type="datetimeFigureOut">
              <a:rPr lang="en-US" smtClean="0"/>
              <a:pPr/>
              <a:t>11/22/12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8A74398-BF67-4AB6-8913-2FDAEBEE5D42}"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AC5932-F9D0-4C3C-837E-3769D66D26A1}" type="datetimeFigureOut">
              <a:rPr lang="en-US" smtClean="0"/>
              <a:pPr/>
              <a:t>11/22/12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8A74398-BF67-4AB6-8913-2FDAEBEE5D42}"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AC5932-F9D0-4C3C-837E-3769D66D26A1}" type="datetimeFigureOut">
              <a:rPr lang="en-US" smtClean="0"/>
              <a:pPr/>
              <a:t>11/22/12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8A74398-BF67-4AB6-8913-2FDAEBEE5D42}"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AC5932-F9D0-4C3C-837E-3769D66D26A1}" type="datetimeFigureOut">
              <a:rPr lang="en-US" smtClean="0"/>
              <a:pPr/>
              <a:t>11/22/12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8A74398-BF67-4AB6-8913-2FDAEBEE5D42}"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AC5932-F9D0-4C3C-837E-3769D66D26A1}" type="datetimeFigureOut">
              <a:rPr lang="en-US" smtClean="0"/>
              <a:pPr/>
              <a:t>11/22/12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A74398-BF67-4AB6-8913-2FDAEBEE5D42}"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feature=player_embedded&amp;v=CW7aWKXB5J4"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feature=player_embedded&amp;v=sqaa42gbqhA"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 Id="rId3" Type="http://schemas.openxmlformats.org/officeDocument/2006/relationships/image" Target="../media/image1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 Id="rId3" Type="http://schemas.openxmlformats.org/officeDocument/2006/relationships/image" Target="../media/image2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png"/><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 Id="rId8"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dirty="0"/>
          </a:p>
        </p:txBody>
      </p:sp>
      <p:sp>
        <p:nvSpPr>
          <p:cNvPr id="3" name="Subtitle 2"/>
          <p:cNvSpPr>
            <a:spLocks noGrp="1"/>
          </p:cNvSpPr>
          <p:nvPr>
            <p:ph type="subTitle" idx="1"/>
          </p:nvPr>
        </p:nvSpPr>
        <p:spPr/>
        <p:style>
          <a:lnRef idx="2">
            <a:schemeClr val="accent2"/>
          </a:lnRef>
          <a:fillRef idx="1">
            <a:schemeClr val="lt1"/>
          </a:fillRef>
          <a:effectRef idx="0">
            <a:schemeClr val="accent2"/>
          </a:effectRef>
          <a:fontRef idx="minor">
            <a:schemeClr val="dk1"/>
          </a:fontRef>
        </p:style>
        <p:txBody>
          <a:bodyPr/>
          <a:lstStyle/>
          <a:p>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Cultural dimensions of </a:t>
            </a:r>
            <a:r>
              <a:rPr lang="en-US"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behaviour</a:t>
            </a:r>
            <a:endParaRPr lang="en-GB"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Rectangle 3"/>
          <p:cNvSpPr/>
          <p:nvPr/>
        </p:nvSpPr>
        <p:spPr>
          <a:xfrm>
            <a:off x="642910" y="2214554"/>
            <a:ext cx="7786742" cy="923330"/>
          </a:xfrm>
          <a:prstGeom prst="rect">
            <a:avLst/>
          </a:prstGeom>
          <a:noFill/>
        </p:spPr>
        <p:txBody>
          <a:bodyPr wrap="square" lIns="91440" tIns="45720" rIns="91440" bIns="45720">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Cultural </a:t>
            </a:r>
            <a:r>
              <a:rPr lang="en-US"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NORms</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p:nvPr>
        </p:nvSpPr>
        <p:spPr/>
        <p:txBody>
          <a:bodyPr/>
          <a:lstStyle/>
          <a:p>
            <a:pPr eaLnBrk="1" hangingPunct="1"/>
            <a:r>
              <a:rPr lang="en-US" smtClean="0"/>
              <a:t>Emic and Etic Concepts</a:t>
            </a:r>
          </a:p>
        </p:txBody>
      </p:sp>
      <p:sp>
        <p:nvSpPr>
          <p:cNvPr id="9" name="Content Placeholder 8"/>
          <p:cNvSpPr>
            <a:spLocks noGrp="1"/>
          </p:cNvSpPr>
          <p:nvPr>
            <p:ph idx="1"/>
          </p:nvPr>
        </p:nvSpPr>
        <p:spPr>
          <a:xfrm>
            <a:off x="304800" y="1295400"/>
            <a:ext cx="8839200" cy="5257800"/>
          </a:xfrm>
        </p:spPr>
        <p:txBody>
          <a:bodyPr rtlCol="0">
            <a:normAutofit fontScale="92500" lnSpcReduction="10000"/>
          </a:bodyPr>
          <a:lstStyle/>
          <a:p>
            <a:pPr eaLnBrk="1" fontAlgn="auto" hangingPunct="1">
              <a:spcAft>
                <a:spcPts val="0"/>
              </a:spcAft>
              <a:buFont typeface="Arial" pitchFamily="34" charset="0"/>
              <a:buChar char="•"/>
              <a:defRPr/>
            </a:pPr>
            <a:r>
              <a:rPr lang="en-US" dirty="0" smtClean="0"/>
              <a:t>Gender development in different tribes (Mead, 1935)</a:t>
            </a:r>
          </a:p>
          <a:p>
            <a:pPr eaLnBrk="1" fontAlgn="auto" hangingPunct="1">
              <a:spcAft>
                <a:spcPts val="0"/>
              </a:spcAft>
              <a:buFont typeface="Arial" pitchFamily="34" charset="0"/>
              <a:buChar char="•"/>
              <a:defRPr/>
            </a:pPr>
            <a:r>
              <a:rPr lang="en-US" dirty="0" smtClean="0"/>
              <a:t>Gender roles can be culturally determined</a:t>
            </a:r>
          </a:p>
          <a:p>
            <a:pPr eaLnBrk="1" fontAlgn="auto" hangingPunct="1">
              <a:spcAft>
                <a:spcPts val="0"/>
              </a:spcAft>
              <a:buFont typeface="Arial" pitchFamily="34" charset="0"/>
              <a:buChar char="•"/>
              <a:defRPr/>
            </a:pPr>
            <a:r>
              <a:rPr lang="en-US" dirty="0" smtClean="0"/>
              <a:t>Etic because she imposed her etic</a:t>
            </a:r>
          </a:p>
          <a:p>
            <a:pPr lvl="1" eaLnBrk="1" fontAlgn="auto" hangingPunct="1">
              <a:spcAft>
                <a:spcPts val="0"/>
              </a:spcAft>
              <a:buFont typeface="Arial" pitchFamily="34" charset="0"/>
              <a:buChar char="–"/>
              <a:defRPr/>
            </a:pPr>
            <a:r>
              <a:rPr lang="en-US" dirty="0" smtClean="0"/>
              <a:t>Imposed etic – theory/idea embedded in culture of the researcher which is used to study other cultures</a:t>
            </a:r>
          </a:p>
          <a:p>
            <a:pPr lvl="1" eaLnBrk="1" fontAlgn="auto" hangingPunct="1">
              <a:spcAft>
                <a:spcPts val="0"/>
              </a:spcAft>
              <a:buFont typeface="Arial" pitchFamily="34" charset="0"/>
              <a:buChar char="–"/>
              <a:defRPr/>
            </a:pPr>
            <a:r>
              <a:rPr lang="en-US" dirty="0" smtClean="0"/>
              <a:t>Mead had idea of masculinity and femininity embedded in her</a:t>
            </a:r>
          </a:p>
          <a:p>
            <a:pPr lvl="1" eaLnBrk="1" fontAlgn="auto" hangingPunct="1">
              <a:spcAft>
                <a:spcPts val="0"/>
              </a:spcAft>
              <a:buFont typeface="Arial" pitchFamily="34" charset="0"/>
              <a:buChar char="–"/>
              <a:defRPr/>
            </a:pPr>
            <a:r>
              <a:rPr lang="en-US" dirty="0" smtClean="0"/>
              <a:t>She used Western ideas of masculine and feminine (her etic) to characterize gender roles in the new cultures </a:t>
            </a:r>
          </a:p>
          <a:p>
            <a:pPr eaLnBrk="1" fontAlgn="auto" hangingPunct="1">
              <a:spcAft>
                <a:spcPts val="0"/>
              </a:spcAft>
              <a:buFont typeface="Arial" pitchFamily="34" charset="0"/>
              <a:buChar char="•"/>
              <a:defRPr/>
            </a:pPr>
            <a:r>
              <a:rPr lang="en-US" dirty="0" smtClean="0"/>
              <a:t>Emic would have emphasized why the gender roles differed according to the natives</a:t>
            </a:r>
          </a:p>
          <a:p>
            <a:pPr lvl="1" eaLnBrk="1" fontAlgn="auto" hangingPunct="1">
              <a:spcAft>
                <a:spcPts val="0"/>
              </a:spcAft>
              <a:buFont typeface="Arial" pitchFamily="34" charset="0"/>
              <a:buChar char="–"/>
              <a:defRPr/>
            </a:pPr>
            <a:r>
              <a:rPr lang="en-US" dirty="0" smtClean="0"/>
              <a:t>Native perspective</a:t>
            </a:r>
            <a:endParaRPr lang="en-US" dirty="0"/>
          </a:p>
        </p:txBody>
      </p:sp>
      <p:sp>
        <p:nvSpPr>
          <p:cNvPr id="8" name="Slide Number Placeholder 7"/>
          <p:cNvSpPr>
            <a:spLocks noGrp="1"/>
          </p:cNvSpPr>
          <p:nvPr>
            <p:ph type="sldNum" sz="quarter" idx="12"/>
          </p:nvPr>
        </p:nvSpPr>
        <p:spPr/>
        <p:txBody>
          <a:bodyPr/>
          <a:lstStyle/>
          <a:p>
            <a:pPr>
              <a:defRPr/>
            </a:pPr>
            <a:fld id="{35AA5275-61D6-4AE1-81C7-42739237625A}" type="slidenum">
              <a:rPr lang="en-US"/>
              <a:pPr>
                <a:defRPr/>
              </a:pPr>
              <a:t>10</a:t>
            </a:fld>
            <a:endParaRPr lang="en-US"/>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p:txBody>
          <a:bodyPr/>
          <a:lstStyle/>
          <a:p>
            <a:pPr eaLnBrk="1" hangingPunct="1"/>
            <a:r>
              <a:rPr lang="en-US" smtClean="0"/>
              <a:t>Emic and Etic Concepts</a:t>
            </a:r>
          </a:p>
        </p:txBody>
      </p:sp>
      <p:sp>
        <p:nvSpPr>
          <p:cNvPr id="9" name="Content Placeholder 8"/>
          <p:cNvSpPr>
            <a:spLocks noGrp="1"/>
          </p:cNvSpPr>
          <p:nvPr>
            <p:ph idx="1"/>
          </p:nvPr>
        </p:nvSpPr>
        <p:spPr>
          <a:xfrm>
            <a:off x="457200" y="1295400"/>
            <a:ext cx="8229600" cy="5334000"/>
          </a:xfrm>
        </p:spPr>
        <p:txBody>
          <a:bodyPr rtlCol="0">
            <a:normAutofit fontScale="85000" lnSpcReduction="10000"/>
          </a:bodyPr>
          <a:lstStyle/>
          <a:p>
            <a:pPr eaLnBrk="1" fontAlgn="auto" hangingPunct="1">
              <a:spcAft>
                <a:spcPts val="0"/>
              </a:spcAft>
              <a:buFont typeface="Arial" pitchFamily="34" charset="0"/>
              <a:buChar char="•"/>
              <a:defRPr/>
            </a:pPr>
            <a:r>
              <a:rPr lang="en-US" dirty="0" smtClean="0"/>
              <a:t>Other areas of psychology where </a:t>
            </a:r>
            <a:r>
              <a:rPr lang="en-US" dirty="0" err="1" smtClean="0"/>
              <a:t>etics</a:t>
            </a:r>
            <a:r>
              <a:rPr lang="en-US" dirty="0" smtClean="0"/>
              <a:t> are imposed</a:t>
            </a:r>
          </a:p>
          <a:p>
            <a:pPr eaLnBrk="1" fontAlgn="auto" hangingPunct="1">
              <a:spcAft>
                <a:spcPts val="0"/>
              </a:spcAft>
              <a:buFont typeface="Arial" pitchFamily="34" charset="0"/>
              <a:buChar char="•"/>
              <a:defRPr/>
            </a:pPr>
            <a:r>
              <a:rPr lang="en-US" dirty="0" smtClean="0"/>
              <a:t>Western idea of intelligence</a:t>
            </a:r>
          </a:p>
          <a:p>
            <a:pPr lvl="1" eaLnBrk="1" fontAlgn="auto" hangingPunct="1">
              <a:spcAft>
                <a:spcPts val="0"/>
              </a:spcAft>
              <a:buFont typeface="Arial" pitchFamily="34" charset="0"/>
              <a:buChar char="–"/>
              <a:defRPr/>
            </a:pPr>
            <a:r>
              <a:rPr lang="en-US" dirty="0" smtClean="0"/>
              <a:t>IQ tests are usually culturally biased</a:t>
            </a:r>
          </a:p>
          <a:p>
            <a:pPr lvl="1" eaLnBrk="1" fontAlgn="auto" hangingPunct="1">
              <a:spcAft>
                <a:spcPts val="0"/>
              </a:spcAft>
              <a:buFont typeface="Arial" pitchFamily="34" charset="0"/>
              <a:buChar char="–"/>
              <a:defRPr/>
            </a:pPr>
            <a:r>
              <a:rPr lang="en-US" dirty="0" smtClean="0"/>
              <a:t>Intelligence can be interpreted differently by other cultures (patterns don’t matter as much </a:t>
            </a:r>
            <a:r>
              <a:rPr lang="en-US" dirty="0" err="1" smtClean="0"/>
              <a:t>etc</a:t>
            </a:r>
            <a:r>
              <a:rPr lang="en-US" dirty="0" smtClean="0"/>
              <a:t>)</a:t>
            </a:r>
          </a:p>
          <a:p>
            <a:pPr lvl="2" eaLnBrk="1" fontAlgn="auto" hangingPunct="1">
              <a:spcAft>
                <a:spcPts val="0"/>
              </a:spcAft>
              <a:buFont typeface="Arial" pitchFamily="34" charset="0"/>
              <a:buChar char="•"/>
              <a:defRPr/>
            </a:pPr>
            <a:r>
              <a:rPr lang="en-US" dirty="0" smtClean="0"/>
              <a:t>They can emphasize different types of intelligence</a:t>
            </a:r>
          </a:p>
          <a:p>
            <a:pPr lvl="3" eaLnBrk="1" fontAlgn="auto" hangingPunct="1">
              <a:spcAft>
                <a:spcPts val="0"/>
              </a:spcAft>
              <a:buFont typeface="Arial" pitchFamily="34" charset="0"/>
              <a:buChar char="–"/>
              <a:defRPr/>
            </a:pPr>
            <a:r>
              <a:rPr lang="en-US" dirty="0" smtClean="0"/>
              <a:t>Social, emotional</a:t>
            </a:r>
          </a:p>
          <a:p>
            <a:pPr eaLnBrk="1" fontAlgn="auto" hangingPunct="1">
              <a:spcAft>
                <a:spcPts val="0"/>
              </a:spcAft>
              <a:buFont typeface="Arial" pitchFamily="34" charset="0"/>
              <a:buChar char="•"/>
              <a:defRPr/>
            </a:pPr>
            <a:r>
              <a:rPr lang="en-US" dirty="0" smtClean="0"/>
              <a:t>Normal and abnormal behavior based on Western norms</a:t>
            </a:r>
          </a:p>
          <a:p>
            <a:pPr lvl="1" eaLnBrk="1" fontAlgn="auto" hangingPunct="1">
              <a:spcAft>
                <a:spcPts val="0"/>
              </a:spcAft>
              <a:buFont typeface="Arial" pitchFamily="34" charset="0"/>
              <a:buChar char="–"/>
              <a:defRPr/>
            </a:pPr>
            <a:r>
              <a:rPr lang="en-US" dirty="0" smtClean="0"/>
              <a:t>Clinical diagnosis based on APA DSM-V and European ICD-10</a:t>
            </a:r>
          </a:p>
          <a:p>
            <a:pPr lvl="2" eaLnBrk="1" fontAlgn="auto" hangingPunct="1">
              <a:spcAft>
                <a:spcPts val="0"/>
              </a:spcAft>
              <a:buFont typeface="Arial" pitchFamily="34" charset="0"/>
              <a:buChar char="•"/>
              <a:defRPr/>
            </a:pPr>
            <a:r>
              <a:rPr lang="en-US" dirty="0" smtClean="0"/>
              <a:t>Assessment tools based on symptoms</a:t>
            </a:r>
          </a:p>
          <a:p>
            <a:pPr lvl="3" eaLnBrk="1" fontAlgn="auto" hangingPunct="1">
              <a:spcAft>
                <a:spcPts val="0"/>
              </a:spcAft>
              <a:buFont typeface="Arial" pitchFamily="34" charset="0"/>
              <a:buChar char="–"/>
              <a:defRPr/>
            </a:pPr>
            <a:r>
              <a:rPr lang="en-US" dirty="0" smtClean="0"/>
              <a:t>If you have enough symptoms you have the disorder</a:t>
            </a:r>
          </a:p>
          <a:p>
            <a:pPr lvl="1" eaLnBrk="1" fontAlgn="auto" hangingPunct="1">
              <a:spcAft>
                <a:spcPts val="0"/>
              </a:spcAft>
              <a:buFont typeface="Arial" pitchFamily="34" charset="0"/>
              <a:buChar char="–"/>
              <a:defRPr/>
            </a:pPr>
            <a:r>
              <a:rPr lang="en-US" dirty="0" smtClean="0"/>
              <a:t>Remember </a:t>
            </a:r>
            <a:r>
              <a:rPr lang="en-US" dirty="0" err="1" smtClean="0"/>
              <a:t>Etoro</a:t>
            </a:r>
            <a:r>
              <a:rPr lang="en-US" dirty="0" smtClean="0"/>
              <a:t> boys who perform oral sex</a:t>
            </a:r>
            <a:endParaRPr lang="en-US" dirty="0"/>
          </a:p>
        </p:txBody>
      </p:sp>
      <p:sp>
        <p:nvSpPr>
          <p:cNvPr id="8" name="Slide Number Placeholder 7"/>
          <p:cNvSpPr>
            <a:spLocks noGrp="1"/>
          </p:cNvSpPr>
          <p:nvPr>
            <p:ph type="sldNum" sz="quarter" idx="12"/>
          </p:nvPr>
        </p:nvSpPr>
        <p:spPr/>
        <p:txBody>
          <a:bodyPr/>
          <a:lstStyle/>
          <a:p>
            <a:pPr>
              <a:defRPr/>
            </a:pPr>
            <a:fld id="{FD8D9F26-7340-4CDF-8C25-0A84E215E4BA}" type="slidenum">
              <a:rPr lang="en-US"/>
              <a:pPr>
                <a:defRPr/>
              </a:pPr>
              <a:t>11</a:t>
            </a:fld>
            <a:endParaRPr lang="en-US"/>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 question</a:t>
            </a:r>
            <a:endParaRPr lang="en-GB" dirty="0"/>
          </a:p>
        </p:txBody>
      </p:sp>
      <p:sp>
        <p:nvSpPr>
          <p:cNvPr id="3" name="Content Placeholder 2"/>
          <p:cNvSpPr>
            <a:spLocks noGrp="1"/>
          </p:cNvSpPr>
          <p:nvPr>
            <p:ph idx="1"/>
          </p:nvPr>
        </p:nvSpPr>
        <p:spPr/>
        <p:txBody>
          <a:bodyPr/>
          <a:lstStyle/>
          <a:p>
            <a:r>
              <a:rPr lang="en-US" b="1" dirty="0" smtClean="0">
                <a:latin typeface="Times New Roman" pitchFamily="18" charset="0"/>
                <a:cs typeface="Times New Roman" pitchFamily="18" charset="0"/>
              </a:rPr>
              <a:t>Examine the role of two cultural dimensions on behavior</a:t>
            </a:r>
            <a:r>
              <a:rPr lang="en-US" dirty="0" smtClean="0">
                <a:latin typeface="Times New Roman" pitchFamily="18" charset="0"/>
                <a:cs typeface="Times New Roman" pitchFamily="18" charset="0"/>
              </a:rPr>
              <a:t>	</a:t>
            </a:r>
            <a:endParaRPr lang="en-GB" dirty="0"/>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Role of Cultural Dimensions on Behavior</a:t>
            </a:r>
            <a:endParaRPr lang="en-GB" dirty="0"/>
          </a:p>
        </p:txBody>
      </p:sp>
      <p:sp>
        <p:nvSpPr>
          <p:cNvPr id="3" name="Content Placeholder 2"/>
          <p:cNvSpPr>
            <a:spLocks noGrp="1"/>
          </p:cNvSpPr>
          <p:nvPr>
            <p:ph idx="1"/>
          </p:nvPr>
        </p:nvSpPr>
        <p:spPr>
          <a:xfrm>
            <a:off x="457200" y="1857364"/>
            <a:ext cx="8229600" cy="4268799"/>
          </a:xfrm>
        </p:spPr>
        <p:txBody>
          <a:bodyPr>
            <a:normAutofit lnSpcReduction="10000"/>
          </a:bodyPr>
          <a:lstStyle/>
          <a:p>
            <a:pPr>
              <a:defRPr/>
            </a:pPr>
            <a:r>
              <a:rPr lang="en-US" dirty="0" err="1" smtClean="0"/>
              <a:t>Hoefstede</a:t>
            </a:r>
            <a:r>
              <a:rPr lang="en-US" dirty="0" smtClean="0"/>
              <a:t> </a:t>
            </a:r>
            <a:r>
              <a:rPr lang="en-US" dirty="0"/>
              <a:t>gave questionnaires to IBM </a:t>
            </a:r>
            <a:r>
              <a:rPr lang="en-US" dirty="0" smtClean="0"/>
              <a:t>employees in 50 countries about morale in their workplace</a:t>
            </a:r>
          </a:p>
          <a:p>
            <a:pPr>
              <a:defRPr/>
            </a:pPr>
            <a:r>
              <a:rPr lang="en-US" dirty="0" smtClean="0"/>
              <a:t>Discovered </a:t>
            </a:r>
            <a:r>
              <a:rPr lang="en-US" dirty="0"/>
              <a:t>cultural dimensions</a:t>
            </a:r>
          </a:p>
          <a:p>
            <a:r>
              <a:rPr lang="en-US" dirty="0" smtClean="0"/>
              <a:t>Understanding cultural dimensions will help facilitate communication between cultures!!!</a:t>
            </a:r>
          </a:p>
          <a:p>
            <a:r>
              <a:rPr lang="en-US" dirty="0" smtClean="0"/>
              <a:t>Important for the diplomacy and international business.</a:t>
            </a:r>
            <a:endParaRPr lang="en-GB" dirty="0"/>
          </a:p>
        </p:txBody>
      </p:sp>
      <p:pic>
        <p:nvPicPr>
          <p:cNvPr id="4" name="Picture 2"/>
          <p:cNvPicPr>
            <a:picLocks noChangeAspect="1" noChangeArrowheads="1"/>
          </p:cNvPicPr>
          <p:nvPr/>
        </p:nvPicPr>
        <p:blipFill>
          <a:blip r:embed="rId2" cstate="print"/>
          <a:srcRect/>
          <a:stretch>
            <a:fillRect/>
          </a:stretch>
        </p:blipFill>
        <p:spPr bwMode="auto">
          <a:xfrm>
            <a:off x="7143768" y="785794"/>
            <a:ext cx="1668979" cy="1248971"/>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Role of Cultural Dimensions on Behavior</a:t>
            </a:r>
            <a:endParaRPr lang="en-US" dirty="0"/>
          </a:p>
        </p:txBody>
      </p:sp>
      <p:sp>
        <p:nvSpPr>
          <p:cNvPr id="3" name="Content Placeholder 2"/>
          <p:cNvSpPr>
            <a:spLocks noGrp="1"/>
          </p:cNvSpPr>
          <p:nvPr>
            <p:ph idx="1"/>
          </p:nvPr>
        </p:nvSpPr>
        <p:spPr>
          <a:xfrm>
            <a:off x="457200" y="1600200"/>
            <a:ext cx="8229600" cy="4800600"/>
          </a:xfrm>
        </p:spPr>
        <p:txBody>
          <a:bodyPr rtlCol="0">
            <a:normAutofit/>
          </a:bodyPr>
          <a:lstStyle/>
          <a:p>
            <a:pPr eaLnBrk="1" fontAlgn="auto" hangingPunct="1">
              <a:spcAft>
                <a:spcPts val="0"/>
              </a:spcAft>
              <a:buFont typeface="Arial" pitchFamily="34" charset="0"/>
              <a:buChar char="•"/>
              <a:defRPr/>
            </a:pPr>
            <a:r>
              <a:rPr lang="en-US" dirty="0" smtClean="0"/>
              <a:t>Power Distance</a:t>
            </a:r>
          </a:p>
          <a:p>
            <a:pPr eaLnBrk="1" fontAlgn="auto" hangingPunct="1">
              <a:spcAft>
                <a:spcPts val="0"/>
              </a:spcAft>
              <a:buFont typeface="Arial" pitchFamily="34" charset="0"/>
              <a:buChar char="•"/>
              <a:defRPr/>
            </a:pPr>
            <a:r>
              <a:rPr lang="en-US" dirty="0" smtClean="0"/>
              <a:t>Long Term Orientation</a:t>
            </a:r>
          </a:p>
          <a:p>
            <a:pPr eaLnBrk="1" fontAlgn="auto" hangingPunct="1">
              <a:spcAft>
                <a:spcPts val="0"/>
              </a:spcAft>
              <a:buFont typeface="Arial" pitchFamily="34" charset="0"/>
              <a:buChar char="•"/>
              <a:defRPr/>
            </a:pPr>
            <a:r>
              <a:rPr lang="en-US" dirty="0" smtClean="0"/>
              <a:t>Masculinity</a:t>
            </a:r>
          </a:p>
          <a:p>
            <a:pPr eaLnBrk="1" fontAlgn="auto" hangingPunct="1">
              <a:spcAft>
                <a:spcPts val="0"/>
              </a:spcAft>
              <a:buFont typeface="Arial" pitchFamily="34" charset="0"/>
              <a:buChar char="•"/>
              <a:defRPr/>
            </a:pPr>
            <a:r>
              <a:rPr lang="en-US" dirty="0" smtClean="0"/>
              <a:t>Uncertainty Avoidance</a:t>
            </a:r>
          </a:p>
          <a:p>
            <a:pPr eaLnBrk="1" fontAlgn="auto" hangingPunct="1">
              <a:spcAft>
                <a:spcPts val="0"/>
              </a:spcAft>
              <a:buFont typeface="Arial" pitchFamily="34" charset="0"/>
              <a:buChar char="•"/>
              <a:defRPr/>
            </a:pPr>
            <a:r>
              <a:rPr lang="en-US" dirty="0" smtClean="0"/>
              <a:t>Individualism/Collectivism</a:t>
            </a:r>
          </a:p>
          <a:p>
            <a:pPr lvl="1" eaLnBrk="1" fontAlgn="auto" hangingPunct="1">
              <a:spcAft>
                <a:spcPts val="0"/>
              </a:spcAft>
              <a:buFont typeface="Arial" pitchFamily="34" charset="0"/>
              <a:buChar char="–"/>
              <a:defRPr/>
            </a:pPr>
            <a:r>
              <a:rPr lang="en-US" dirty="0" smtClean="0"/>
              <a:t>Individualists are more independent (expected to take care of yourself and your immediate family)</a:t>
            </a:r>
          </a:p>
          <a:p>
            <a:pPr lvl="1" eaLnBrk="1" fontAlgn="auto" hangingPunct="1">
              <a:spcAft>
                <a:spcPts val="0"/>
              </a:spcAft>
              <a:buFont typeface="Arial" pitchFamily="34" charset="0"/>
              <a:buChar char="–"/>
              <a:defRPr/>
            </a:pPr>
            <a:r>
              <a:rPr lang="en-US" dirty="0" smtClean="0"/>
              <a:t>Collectivist cultures rely more on support from extended family</a:t>
            </a:r>
          </a:p>
        </p:txBody>
      </p:sp>
      <p:sp>
        <p:nvSpPr>
          <p:cNvPr id="5" name="Slide Number Placeholder 4"/>
          <p:cNvSpPr>
            <a:spLocks noGrp="1"/>
          </p:cNvSpPr>
          <p:nvPr>
            <p:ph type="sldNum" sz="quarter" idx="12"/>
          </p:nvPr>
        </p:nvSpPr>
        <p:spPr/>
        <p:txBody>
          <a:bodyPr/>
          <a:lstStyle/>
          <a:p>
            <a:pPr>
              <a:defRPr/>
            </a:pPr>
            <a:fld id="{2B8C5DDE-5F96-432B-AF4C-DF68049C495E}" type="slidenum">
              <a:rPr lang="en-US"/>
              <a:pPr>
                <a:defRPr/>
              </a:pPr>
              <a:t>14</a:t>
            </a:fld>
            <a:endParaRPr lang="en-US"/>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Role of Cultural Dimensions on Behavior: Individualism/Collectivism</a:t>
            </a:r>
            <a:endParaRPr lang="en-US" dirty="0"/>
          </a:p>
        </p:txBody>
      </p:sp>
      <p:sp>
        <p:nvSpPr>
          <p:cNvPr id="3" name="Content Placeholder 2"/>
          <p:cNvSpPr>
            <a:spLocks noGrp="1"/>
          </p:cNvSpPr>
          <p:nvPr>
            <p:ph idx="1"/>
          </p:nvPr>
        </p:nvSpPr>
        <p:spPr>
          <a:xfrm>
            <a:off x="457200" y="1600200"/>
            <a:ext cx="8534400" cy="4953000"/>
          </a:xfrm>
        </p:spPr>
        <p:txBody>
          <a:bodyPr rtlCol="0">
            <a:normAutofit fontScale="92500" lnSpcReduction="20000"/>
          </a:bodyPr>
          <a:lstStyle/>
          <a:p>
            <a:pPr eaLnBrk="1" fontAlgn="auto" hangingPunct="1">
              <a:spcAft>
                <a:spcPts val="0"/>
              </a:spcAft>
              <a:buFont typeface="Arial" pitchFamily="34" charset="0"/>
              <a:buChar char="•"/>
              <a:defRPr/>
            </a:pPr>
            <a:r>
              <a:rPr lang="en-US" dirty="0" smtClean="0"/>
              <a:t>Individuals in collective societies that do not live up to the cultural norms can be ostracized/punished</a:t>
            </a:r>
          </a:p>
          <a:p>
            <a:pPr eaLnBrk="1" fontAlgn="auto" hangingPunct="1">
              <a:spcAft>
                <a:spcPts val="0"/>
              </a:spcAft>
              <a:buFont typeface="Arial" pitchFamily="34" charset="0"/>
              <a:buChar char="•"/>
              <a:defRPr/>
            </a:pPr>
            <a:r>
              <a:rPr lang="en-US" dirty="0" smtClean="0"/>
              <a:t>Markus &amp; </a:t>
            </a:r>
            <a:r>
              <a:rPr lang="en-US" dirty="0" err="1" smtClean="0"/>
              <a:t>Kitayama</a:t>
            </a:r>
            <a:r>
              <a:rPr lang="en-US" dirty="0" smtClean="0"/>
              <a:t> (1991)</a:t>
            </a:r>
          </a:p>
          <a:p>
            <a:pPr eaLnBrk="1" fontAlgn="auto" hangingPunct="1">
              <a:spcAft>
                <a:spcPts val="0"/>
              </a:spcAft>
              <a:buFont typeface="Arial" pitchFamily="34" charset="0"/>
              <a:buChar char="•"/>
              <a:defRPr/>
            </a:pPr>
            <a:r>
              <a:rPr lang="en-US" dirty="0" smtClean="0"/>
              <a:t>‘In America the squeaky wheel gets the grease’</a:t>
            </a:r>
          </a:p>
          <a:p>
            <a:pPr eaLnBrk="1" fontAlgn="auto" hangingPunct="1">
              <a:spcAft>
                <a:spcPts val="0"/>
              </a:spcAft>
              <a:buFont typeface="Arial" pitchFamily="34" charset="0"/>
              <a:buChar char="•"/>
              <a:defRPr/>
            </a:pPr>
            <a:r>
              <a:rPr lang="en-US" dirty="0" smtClean="0"/>
              <a:t>‘In Japan the nail that stands out gets pounded down’</a:t>
            </a:r>
          </a:p>
          <a:p>
            <a:pPr eaLnBrk="1" fontAlgn="auto" hangingPunct="1">
              <a:spcAft>
                <a:spcPts val="0"/>
              </a:spcAft>
              <a:buFont typeface="Arial" pitchFamily="34" charset="0"/>
              <a:buChar char="•"/>
              <a:defRPr/>
            </a:pPr>
            <a:r>
              <a:rPr lang="en-US" dirty="0" smtClean="0"/>
              <a:t>Individualist societies allow a boundary between the individual and society</a:t>
            </a:r>
          </a:p>
          <a:p>
            <a:pPr lvl="1" eaLnBrk="1" fontAlgn="auto" hangingPunct="1">
              <a:spcAft>
                <a:spcPts val="0"/>
              </a:spcAft>
              <a:buFont typeface="Arial" pitchFamily="34" charset="0"/>
              <a:buChar char="–"/>
              <a:defRPr/>
            </a:pPr>
            <a:r>
              <a:rPr lang="en-US" dirty="0" smtClean="0"/>
              <a:t>People can do what they want as long as they don’t hurt others</a:t>
            </a:r>
          </a:p>
          <a:p>
            <a:pPr eaLnBrk="1" fontAlgn="auto" hangingPunct="1">
              <a:spcAft>
                <a:spcPts val="0"/>
              </a:spcAft>
              <a:buFont typeface="Arial" pitchFamily="34" charset="0"/>
              <a:buChar char="•"/>
              <a:defRPr/>
            </a:pPr>
            <a:r>
              <a:rPr lang="en-US" dirty="0" smtClean="0"/>
              <a:t>Collectivist societies emphasize connectedness – no boundaries</a:t>
            </a:r>
            <a:endParaRPr lang="en-US" dirty="0"/>
          </a:p>
        </p:txBody>
      </p:sp>
      <p:sp>
        <p:nvSpPr>
          <p:cNvPr id="5" name="Slide Number Placeholder 4"/>
          <p:cNvSpPr>
            <a:spLocks noGrp="1"/>
          </p:cNvSpPr>
          <p:nvPr>
            <p:ph type="sldNum" sz="quarter" idx="12"/>
          </p:nvPr>
        </p:nvSpPr>
        <p:spPr/>
        <p:txBody>
          <a:bodyPr/>
          <a:lstStyle/>
          <a:p>
            <a:pPr>
              <a:defRPr/>
            </a:pPr>
            <a:fld id="{CCEEB308-29F6-4B7C-B180-C767545D7CC5}" type="slidenum">
              <a:rPr lang="en-US"/>
              <a:pPr>
                <a:defRPr/>
              </a:pPr>
              <a:t>15</a:t>
            </a:fld>
            <a:endParaRPr lang="en-US"/>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Individualism/Collectivism</a:t>
            </a:r>
            <a:endParaRPr lang="en-GB" dirty="0"/>
          </a:p>
        </p:txBody>
      </p:sp>
      <p:sp>
        <p:nvSpPr>
          <p:cNvPr id="3" name="Content Placeholder 2"/>
          <p:cNvSpPr>
            <a:spLocks noGrp="1"/>
          </p:cNvSpPr>
          <p:nvPr>
            <p:ph idx="1"/>
          </p:nvPr>
        </p:nvSpPr>
        <p:spPr/>
        <p:txBody>
          <a:bodyPr/>
          <a:lstStyle/>
          <a:p>
            <a:r>
              <a:rPr lang="en-GB" dirty="0" smtClean="0">
                <a:hlinkClick r:id="rId2"/>
              </a:rPr>
              <a:t>http://www.youtube.com/watch?feature=player_embedded&amp;v=CW7aWKXB5J4</a:t>
            </a:r>
            <a:endParaRPr lang="en-GB" dirty="0" smtClean="0"/>
          </a:p>
          <a:p>
            <a:endParaRPr lang="en-GB" dirty="0"/>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Role of Cultural Dimensions on Behavior: Power Distance Index</a:t>
            </a:r>
            <a:endParaRPr lang="en-US" dirty="0"/>
          </a:p>
        </p:txBody>
      </p:sp>
      <p:sp>
        <p:nvSpPr>
          <p:cNvPr id="79875" name="Content Placeholder 2"/>
          <p:cNvSpPr>
            <a:spLocks noGrp="1"/>
          </p:cNvSpPr>
          <p:nvPr>
            <p:ph idx="1"/>
          </p:nvPr>
        </p:nvSpPr>
        <p:spPr>
          <a:xfrm>
            <a:off x="457200" y="1600200"/>
            <a:ext cx="8534400" cy="4953000"/>
          </a:xfrm>
        </p:spPr>
        <p:txBody>
          <a:bodyPr/>
          <a:lstStyle/>
          <a:p>
            <a:pPr eaLnBrk="1" hangingPunct="1"/>
            <a:r>
              <a:rPr lang="en-US" dirty="0" smtClean="0"/>
              <a:t>Higher PDI means more inequality</a:t>
            </a:r>
          </a:p>
          <a:p>
            <a:pPr eaLnBrk="1" hangingPunct="1"/>
            <a:r>
              <a:rPr lang="en-US" dirty="0" smtClean="0"/>
              <a:t>People in high PDI cultures are more likely to accept their inequality</a:t>
            </a:r>
          </a:p>
        </p:txBody>
      </p:sp>
      <p:sp>
        <p:nvSpPr>
          <p:cNvPr id="5" name="Slide Number Placeholder 4"/>
          <p:cNvSpPr>
            <a:spLocks noGrp="1"/>
          </p:cNvSpPr>
          <p:nvPr>
            <p:ph type="sldNum" sz="quarter" idx="12"/>
          </p:nvPr>
        </p:nvSpPr>
        <p:spPr/>
        <p:txBody>
          <a:bodyPr/>
          <a:lstStyle/>
          <a:p>
            <a:pPr>
              <a:defRPr/>
            </a:pPr>
            <a:fld id="{4800D377-A853-405F-AB23-DA0D9A854A73}" type="slidenum">
              <a:rPr lang="en-US"/>
              <a:pPr>
                <a:defRPr/>
              </a:pPr>
              <a:t>17</a:t>
            </a:fld>
            <a:endParaRPr lang="en-US"/>
          </a:p>
        </p:txBody>
      </p:sp>
      <p:cxnSp>
        <p:nvCxnSpPr>
          <p:cNvPr id="7" name="Straight Connector 6"/>
          <p:cNvCxnSpPr/>
          <p:nvPr/>
        </p:nvCxnSpPr>
        <p:spPr>
          <a:xfrm>
            <a:off x="1081088" y="4703763"/>
            <a:ext cx="670560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3573463" y="6303963"/>
            <a:ext cx="1828800"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79879" name="Picture 13"/>
          <p:cNvPicPr>
            <a:picLocks noChangeAspect="1"/>
          </p:cNvPicPr>
          <p:nvPr/>
        </p:nvPicPr>
        <p:blipFill>
          <a:blip r:embed="rId2"/>
          <a:srcRect r="50000"/>
          <a:stretch>
            <a:fillRect/>
          </a:stretch>
        </p:blipFill>
        <p:spPr bwMode="auto">
          <a:xfrm>
            <a:off x="2201863" y="5313363"/>
            <a:ext cx="1233487" cy="1524000"/>
          </a:xfrm>
          <a:prstGeom prst="rect">
            <a:avLst/>
          </a:prstGeom>
          <a:noFill/>
          <a:ln w="9525">
            <a:noFill/>
            <a:miter lim="800000"/>
            <a:headEnd/>
            <a:tailEnd/>
          </a:ln>
        </p:spPr>
      </p:pic>
      <p:pic>
        <p:nvPicPr>
          <p:cNvPr id="79880" name="Picture 14"/>
          <p:cNvPicPr>
            <a:picLocks noChangeAspect="1"/>
          </p:cNvPicPr>
          <p:nvPr/>
        </p:nvPicPr>
        <p:blipFill>
          <a:blip r:embed="rId2"/>
          <a:srcRect l="50000"/>
          <a:stretch>
            <a:fillRect/>
          </a:stretch>
        </p:blipFill>
        <p:spPr bwMode="auto">
          <a:xfrm>
            <a:off x="5630863" y="5313363"/>
            <a:ext cx="1233487" cy="1524000"/>
          </a:xfrm>
          <a:prstGeom prst="rect">
            <a:avLst/>
          </a:prstGeom>
          <a:noFill/>
          <a:ln w="9525">
            <a:noFill/>
            <a:miter lim="800000"/>
            <a:headEnd/>
            <a:tailEnd/>
          </a:ln>
        </p:spPr>
      </p:pic>
      <p:sp>
        <p:nvSpPr>
          <p:cNvPr id="79881" name="TextBox 11"/>
          <p:cNvSpPr txBox="1">
            <a:spLocks noChangeArrowheads="1"/>
          </p:cNvSpPr>
          <p:nvPr/>
        </p:nvSpPr>
        <p:spPr bwMode="auto">
          <a:xfrm>
            <a:off x="3279775" y="4170363"/>
            <a:ext cx="2308225" cy="461962"/>
          </a:xfrm>
          <a:prstGeom prst="rect">
            <a:avLst/>
          </a:prstGeom>
          <a:noFill/>
          <a:ln w="9525">
            <a:noFill/>
            <a:miter lim="800000"/>
            <a:headEnd/>
            <a:tailEnd/>
          </a:ln>
        </p:spPr>
        <p:txBody>
          <a:bodyPr wrap="none">
            <a:spAutoFit/>
          </a:bodyPr>
          <a:lstStyle/>
          <a:p>
            <a:r>
              <a:rPr lang="en-US" sz="2400"/>
              <a:t>Saudi Arabia (80)</a:t>
            </a:r>
          </a:p>
        </p:txBody>
      </p:sp>
      <p:sp>
        <p:nvSpPr>
          <p:cNvPr id="79882" name="TextBox 16"/>
          <p:cNvSpPr txBox="1">
            <a:spLocks noChangeArrowheads="1"/>
          </p:cNvSpPr>
          <p:nvPr/>
        </p:nvSpPr>
        <p:spPr bwMode="auto">
          <a:xfrm>
            <a:off x="3667125" y="5842000"/>
            <a:ext cx="1639888" cy="461963"/>
          </a:xfrm>
          <a:prstGeom prst="rect">
            <a:avLst/>
          </a:prstGeom>
          <a:noFill/>
          <a:ln w="9525">
            <a:noFill/>
            <a:miter lim="800000"/>
            <a:headEnd/>
            <a:tailEnd/>
          </a:ln>
        </p:spPr>
        <p:txBody>
          <a:bodyPr>
            <a:spAutoFit/>
          </a:bodyPr>
          <a:lstStyle/>
          <a:p>
            <a:r>
              <a:rPr lang="en-US" sz="2400"/>
              <a:t>Austria (11)</a:t>
            </a:r>
          </a:p>
        </p:txBody>
      </p:sp>
      <p:sp>
        <p:nvSpPr>
          <p:cNvPr id="21" name="Rectangular Callout 20"/>
          <p:cNvSpPr/>
          <p:nvPr/>
        </p:nvSpPr>
        <p:spPr>
          <a:xfrm>
            <a:off x="3436938" y="5022850"/>
            <a:ext cx="1630362" cy="762000"/>
          </a:xfrm>
          <a:prstGeom prst="wedgeRectCallout">
            <a:avLst>
              <a:gd name="adj1" fmla="val -56157"/>
              <a:gd name="adj2" fmla="val 87849"/>
            </a:avLst>
          </a:prstGeom>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US" dirty="0"/>
              <a:t>I reject inequality</a:t>
            </a:r>
          </a:p>
        </p:txBody>
      </p:sp>
      <p:pic>
        <p:nvPicPr>
          <p:cNvPr id="79884" name="Picture 4"/>
          <p:cNvPicPr>
            <a:picLocks noChangeAspect="1" noChangeArrowheads="1"/>
          </p:cNvPicPr>
          <p:nvPr/>
        </p:nvPicPr>
        <p:blipFill>
          <a:blip r:embed="rId3"/>
          <a:srcRect r="50000"/>
          <a:stretch>
            <a:fillRect/>
          </a:stretch>
        </p:blipFill>
        <p:spPr bwMode="auto">
          <a:xfrm>
            <a:off x="241300" y="3687763"/>
            <a:ext cx="800100" cy="1600200"/>
          </a:xfrm>
          <a:prstGeom prst="rect">
            <a:avLst/>
          </a:prstGeom>
          <a:noFill/>
          <a:ln w="9525">
            <a:noFill/>
            <a:miter lim="800000"/>
            <a:headEnd/>
            <a:tailEnd/>
          </a:ln>
        </p:spPr>
      </p:pic>
      <p:sp>
        <p:nvSpPr>
          <p:cNvPr id="16" name="Rectangular Callout 15"/>
          <p:cNvSpPr/>
          <p:nvPr/>
        </p:nvSpPr>
        <p:spPr>
          <a:xfrm>
            <a:off x="1081088" y="3363913"/>
            <a:ext cx="1630362" cy="762000"/>
          </a:xfrm>
          <a:prstGeom prst="wedgeRectCallout">
            <a:avLst>
              <a:gd name="adj1" fmla="val -68899"/>
              <a:gd name="adj2" fmla="val 24988"/>
            </a:avLst>
          </a:prstGeom>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US" dirty="0"/>
              <a:t>I accept inequality</a:t>
            </a:r>
          </a:p>
        </p:txBody>
      </p:sp>
      <p:pic>
        <p:nvPicPr>
          <p:cNvPr id="79886" name="Picture 22"/>
          <p:cNvPicPr>
            <a:picLocks noChangeAspect="1"/>
          </p:cNvPicPr>
          <p:nvPr/>
        </p:nvPicPr>
        <p:blipFill>
          <a:blip r:embed="rId4"/>
          <a:srcRect/>
          <a:stretch>
            <a:fillRect/>
          </a:stretch>
        </p:blipFill>
        <p:spPr bwMode="auto">
          <a:xfrm>
            <a:off x="7696200" y="3363913"/>
            <a:ext cx="1354138" cy="2495550"/>
          </a:xfrm>
          <a:prstGeom prst="rect">
            <a:avLst/>
          </a:prstGeom>
          <a:noFill/>
          <a:ln w="9525">
            <a:noFill/>
            <a:miter lim="800000"/>
            <a:headEnd/>
            <a:tailEnd/>
          </a:ln>
        </p:spPr>
      </p:pic>
      <p:sp>
        <p:nvSpPr>
          <p:cNvPr id="28" name="Rectangular Callout 27"/>
          <p:cNvSpPr/>
          <p:nvPr/>
        </p:nvSpPr>
        <p:spPr>
          <a:xfrm>
            <a:off x="6122988" y="3363913"/>
            <a:ext cx="1630362" cy="762000"/>
          </a:xfrm>
          <a:prstGeom prst="wedgeRectCallout">
            <a:avLst>
              <a:gd name="adj1" fmla="val 59513"/>
              <a:gd name="adj2" fmla="val 101182"/>
            </a:avLst>
          </a:prstGeom>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US" dirty="0"/>
              <a:t>I used to be powerful…</a:t>
            </a: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 Distance Index (PDI)</a:t>
            </a:r>
            <a:endParaRPr lang="en-GB" dirty="0"/>
          </a:p>
        </p:txBody>
      </p:sp>
      <p:sp>
        <p:nvSpPr>
          <p:cNvPr id="3" name="Content Placeholder 2"/>
          <p:cNvSpPr>
            <a:spLocks noGrp="1"/>
          </p:cNvSpPr>
          <p:nvPr>
            <p:ph idx="1"/>
          </p:nvPr>
        </p:nvSpPr>
        <p:spPr/>
        <p:txBody>
          <a:bodyPr/>
          <a:lstStyle/>
          <a:p>
            <a:r>
              <a:rPr lang="en-GB" dirty="0" smtClean="0">
                <a:hlinkClick r:id="rId2"/>
              </a:rPr>
              <a:t>http://www.youtube.com/watch?feature=player_embedded&amp;v=sqaa42gbqhA</a:t>
            </a:r>
            <a:endParaRPr lang="en-GB" dirty="0" smtClean="0"/>
          </a:p>
          <a:p>
            <a:endParaRPr lang="en-GB" dirty="0"/>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rtlCol="0">
            <a:normAutofit fontScale="90000"/>
          </a:bodyPr>
          <a:lstStyle/>
          <a:p>
            <a:pPr eaLnBrk="1" fontAlgn="auto" hangingPunct="1">
              <a:spcAft>
                <a:spcPts val="0"/>
              </a:spcAft>
              <a:defRPr/>
            </a:pPr>
            <a:r>
              <a:rPr lang="en-US" dirty="0" smtClean="0"/>
              <a:t>Role of Cultural Dimensions on Behavior: Power Distance Index – Plane Crashes</a:t>
            </a:r>
            <a:endParaRPr lang="en-US" dirty="0"/>
          </a:p>
        </p:txBody>
      </p:sp>
      <p:sp>
        <p:nvSpPr>
          <p:cNvPr id="3" name="Content Placeholder 2"/>
          <p:cNvSpPr>
            <a:spLocks noGrp="1"/>
          </p:cNvSpPr>
          <p:nvPr>
            <p:ph idx="1"/>
          </p:nvPr>
        </p:nvSpPr>
        <p:spPr>
          <a:xfrm>
            <a:off x="457200" y="1524000"/>
            <a:ext cx="8686800" cy="5105400"/>
          </a:xfrm>
        </p:spPr>
        <p:txBody>
          <a:bodyPr rtlCol="0">
            <a:normAutofit fontScale="92500"/>
          </a:bodyPr>
          <a:lstStyle/>
          <a:p>
            <a:pPr eaLnBrk="1" fontAlgn="auto" hangingPunct="1">
              <a:spcAft>
                <a:spcPts val="0"/>
              </a:spcAft>
              <a:buFont typeface="Arial" pitchFamily="34" charset="0"/>
              <a:buChar char="•"/>
              <a:defRPr/>
            </a:pPr>
            <a:r>
              <a:rPr lang="en-US" dirty="0" smtClean="0"/>
              <a:t>PDI has several effects</a:t>
            </a:r>
          </a:p>
          <a:p>
            <a:pPr lvl="1" eaLnBrk="1" fontAlgn="auto" hangingPunct="1">
              <a:spcAft>
                <a:spcPts val="0"/>
              </a:spcAft>
              <a:buFont typeface="Arial" pitchFamily="34" charset="0"/>
              <a:buChar char="–"/>
              <a:defRPr/>
            </a:pPr>
            <a:r>
              <a:rPr lang="en-US" dirty="0" smtClean="0"/>
              <a:t>Attitude towards authority</a:t>
            </a:r>
          </a:p>
          <a:p>
            <a:pPr lvl="1" eaLnBrk="1" fontAlgn="auto" hangingPunct="1">
              <a:spcAft>
                <a:spcPts val="0"/>
              </a:spcAft>
              <a:buFont typeface="Arial" pitchFamily="34" charset="0"/>
              <a:buChar char="–"/>
              <a:defRPr/>
            </a:pPr>
            <a:r>
              <a:rPr lang="en-US" dirty="0" smtClean="0"/>
              <a:t>Respect for authority</a:t>
            </a:r>
          </a:p>
          <a:p>
            <a:pPr eaLnBrk="1" fontAlgn="auto" hangingPunct="1">
              <a:spcAft>
                <a:spcPts val="0"/>
              </a:spcAft>
              <a:buFont typeface="Arial" pitchFamily="34" charset="0"/>
              <a:buChar char="•"/>
              <a:defRPr/>
            </a:pPr>
            <a:r>
              <a:rPr lang="en-US" dirty="0" smtClean="0"/>
              <a:t>High PDI respect authority a lot and fear it</a:t>
            </a:r>
          </a:p>
          <a:p>
            <a:pPr lvl="1" eaLnBrk="1" fontAlgn="auto" hangingPunct="1">
              <a:spcAft>
                <a:spcPts val="0"/>
              </a:spcAft>
              <a:buFont typeface="Arial" pitchFamily="34" charset="0"/>
              <a:buChar char="–"/>
              <a:defRPr/>
            </a:pPr>
            <a:r>
              <a:rPr lang="en-US" dirty="0" smtClean="0"/>
              <a:t>High PDI individuals less likely to confront authority</a:t>
            </a:r>
          </a:p>
          <a:p>
            <a:pPr eaLnBrk="1" fontAlgn="auto" hangingPunct="1">
              <a:spcAft>
                <a:spcPts val="0"/>
              </a:spcAft>
              <a:buFont typeface="Arial" pitchFamily="34" charset="0"/>
              <a:buChar char="•"/>
              <a:defRPr/>
            </a:pPr>
            <a:r>
              <a:rPr lang="en-US" dirty="0" smtClean="0"/>
              <a:t>High PDI individuals use mitigating language and indirectly express concerns to authority figures</a:t>
            </a:r>
          </a:p>
          <a:p>
            <a:pPr lvl="1" eaLnBrk="1" fontAlgn="auto" hangingPunct="1">
              <a:spcAft>
                <a:spcPts val="0"/>
              </a:spcAft>
              <a:buFont typeface="Arial" pitchFamily="34" charset="0"/>
              <a:buChar char="–"/>
              <a:defRPr/>
            </a:pPr>
            <a:r>
              <a:rPr lang="en-US" dirty="0" smtClean="0"/>
              <a:t>Do you think it rains more in this area? (Korea – High PDI)</a:t>
            </a:r>
          </a:p>
          <a:p>
            <a:pPr lvl="1" eaLnBrk="1" fontAlgn="auto" hangingPunct="1">
              <a:spcAft>
                <a:spcPts val="0"/>
              </a:spcAft>
              <a:buFont typeface="Arial" pitchFamily="34" charset="0"/>
              <a:buChar char="–"/>
              <a:defRPr/>
            </a:pPr>
            <a:r>
              <a:rPr lang="en-US" dirty="0" smtClean="0"/>
              <a:t>I think we should decrease speed to combat the rain conditions (Low PDI)</a:t>
            </a:r>
          </a:p>
        </p:txBody>
      </p:sp>
      <p:sp>
        <p:nvSpPr>
          <p:cNvPr id="5" name="Slide Number Placeholder 4"/>
          <p:cNvSpPr>
            <a:spLocks noGrp="1"/>
          </p:cNvSpPr>
          <p:nvPr>
            <p:ph type="sldNum" sz="quarter" idx="12"/>
          </p:nvPr>
        </p:nvSpPr>
        <p:spPr/>
        <p:txBody>
          <a:bodyPr/>
          <a:lstStyle/>
          <a:p>
            <a:pPr>
              <a:defRPr/>
            </a:pPr>
            <a:fld id="{FC21B502-F2DD-4B98-8A61-9912C072FFED}" type="slidenum">
              <a:rPr lang="en-US"/>
              <a:pPr>
                <a:defRPr/>
              </a:pPr>
              <a:t>19</a:t>
            </a:fld>
            <a:endParaRPr lang="en-US"/>
          </a:p>
        </p:txBody>
      </p:sp>
      <p:pic>
        <p:nvPicPr>
          <p:cNvPr id="80902" name="Picture 3"/>
          <p:cNvPicPr>
            <a:picLocks noChangeAspect="1" noChangeArrowheads="1"/>
          </p:cNvPicPr>
          <p:nvPr/>
        </p:nvPicPr>
        <p:blipFill>
          <a:blip r:embed="rId2"/>
          <a:srcRect l="2626" t="20123" r="2110" b="12717"/>
          <a:stretch>
            <a:fillRect/>
          </a:stretch>
        </p:blipFill>
        <p:spPr bwMode="auto">
          <a:xfrm>
            <a:off x="5486400" y="1600200"/>
            <a:ext cx="3305175" cy="12192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CULTURE</a:t>
            </a:r>
            <a:endParaRPr lang="en-GB" dirty="0"/>
          </a:p>
        </p:txBody>
      </p:sp>
      <p:sp>
        <p:nvSpPr>
          <p:cNvPr id="3" name="Content Placeholder 2"/>
          <p:cNvSpPr>
            <a:spLocks noGrp="1"/>
          </p:cNvSpPr>
          <p:nvPr>
            <p:ph idx="1"/>
          </p:nvPr>
        </p:nvSpPr>
        <p:spPr/>
        <p:txBody>
          <a:bodyPr>
            <a:normAutofit/>
          </a:bodyPr>
          <a:lstStyle/>
          <a:p>
            <a:r>
              <a:rPr lang="en-US" sz="6000" dirty="0" smtClean="0">
                <a:latin typeface="Times New Roman" pitchFamily="18" charset="0"/>
                <a:cs typeface="Times New Roman" pitchFamily="18" charset="0"/>
              </a:rPr>
              <a:t>Explain </a:t>
            </a:r>
            <a:r>
              <a:rPr lang="en-US" sz="6000" dirty="0" err="1" smtClean="0">
                <a:latin typeface="Times New Roman" pitchFamily="18" charset="0"/>
                <a:cs typeface="Times New Roman" pitchFamily="18" charset="0"/>
              </a:rPr>
              <a:t>emic</a:t>
            </a:r>
            <a:r>
              <a:rPr lang="en-US" sz="6000" dirty="0" smtClean="0">
                <a:latin typeface="Times New Roman" pitchFamily="18" charset="0"/>
                <a:cs typeface="Times New Roman" pitchFamily="18" charset="0"/>
              </a:rPr>
              <a:t> and </a:t>
            </a:r>
            <a:r>
              <a:rPr lang="en-US" sz="6000" dirty="0" err="1" smtClean="0">
                <a:latin typeface="Times New Roman" pitchFamily="18" charset="0"/>
                <a:cs typeface="Times New Roman" pitchFamily="18" charset="0"/>
              </a:rPr>
              <a:t>etic</a:t>
            </a:r>
            <a:r>
              <a:rPr lang="en-US" sz="6000" dirty="0" smtClean="0">
                <a:latin typeface="Times New Roman" pitchFamily="18" charset="0"/>
                <a:cs typeface="Times New Roman" pitchFamily="18" charset="0"/>
              </a:rPr>
              <a:t> concepts using examples</a:t>
            </a:r>
            <a:endParaRPr lang="en-GB" sz="6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rtlCol="0">
            <a:normAutofit fontScale="90000"/>
          </a:bodyPr>
          <a:lstStyle/>
          <a:p>
            <a:pPr eaLnBrk="1" fontAlgn="auto" hangingPunct="1">
              <a:spcAft>
                <a:spcPts val="0"/>
              </a:spcAft>
              <a:defRPr/>
            </a:pPr>
            <a:r>
              <a:rPr lang="en-US" dirty="0" smtClean="0"/>
              <a:t>Role of Cultural Dimensions on Behavior: Power Distance Index – Plane Crashes</a:t>
            </a:r>
            <a:endParaRPr lang="en-US" dirty="0"/>
          </a:p>
        </p:txBody>
      </p:sp>
      <p:sp>
        <p:nvSpPr>
          <p:cNvPr id="3" name="Content Placeholder 2"/>
          <p:cNvSpPr>
            <a:spLocks noGrp="1"/>
          </p:cNvSpPr>
          <p:nvPr>
            <p:ph idx="1"/>
          </p:nvPr>
        </p:nvSpPr>
        <p:spPr>
          <a:xfrm>
            <a:off x="457200" y="1447800"/>
            <a:ext cx="8534400" cy="5334000"/>
          </a:xfrm>
        </p:spPr>
        <p:txBody>
          <a:bodyPr rtlCol="0">
            <a:normAutofit fontScale="92500" lnSpcReduction="10000"/>
          </a:bodyPr>
          <a:lstStyle/>
          <a:p>
            <a:pPr eaLnBrk="1" fontAlgn="auto" hangingPunct="1">
              <a:spcAft>
                <a:spcPts val="0"/>
              </a:spcAft>
              <a:buFont typeface="Arial" pitchFamily="34" charset="0"/>
              <a:buChar char="•"/>
              <a:defRPr/>
            </a:pPr>
            <a:r>
              <a:rPr lang="en-US" dirty="0" smtClean="0"/>
              <a:t>Korean Air</a:t>
            </a:r>
          </a:p>
          <a:p>
            <a:pPr lvl="1" eaLnBrk="1" fontAlgn="auto" hangingPunct="1">
              <a:spcAft>
                <a:spcPts val="0"/>
              </a:spcAft>
              <a:buFont typeface="Arial" pitchFamily="34" charset="0"/>
              <a:buChar char="–"/>
              <a:defRPr/>
            </a:pPr>
            <a:r>
              <a:rPr lang="en-US" dirty="0" smtClean="0"/>
              <a:t>Attitude towards authority</a:t>
            </a:r>
          </a:p>
          <a:p>
            <a:pPr lvl="1" eaLnBrk="1" fontAlgn="auto" hangingPunct="1">
              <a:spcAft>
                <a:spcPts val="0"/>
              </a:spcAft>
              <a:buFont typeface="Arial" pitchFamily="34" charset="0"/>
              <a:buChar char="–"/>
              <a:defRPr/>
            </a:pPr>
            <a:r>
              <a:rPr lang="en-US" dirty="0" smtClean="0"/>
              <a:t>High respect for authority</a:t>
            </a:r>
          </a:p>
          <a:p>
            <a:pPr eaLnBrk="1" fontAlgn="auto" hangingPunct="1">
              <a:spcAft>
                <a:spcPts val="0"/>
              </a:spcAft>
              <a:buFont typeface="Arial" pitchFamily="34" charset="0"/>
              <a:buChar char="•"/>
              <a:defRPr/>
            </a:pPr>
            <a:r>
              <a:rPr lang="en-US" dirty="0" smtClean="0"/>
              <a:t>Flight 801 – Landing the plane in rain</a:t>
            </a:r>
          </a:p>
          <a:p>
            <a:pPr eaLnBrk="1" fontAlgn="auto" hangingPunct="1">
              <a:spcAft>
                <a:spcPts val="0"/>
              </a:spcAft>
              <a:buFont typeface="Arial" pitchFamily="34" charset="0"/>
              <a:buChar char="•"/>
              <a:defRPr/>
            </a:pPr>
            <a:r>
              <a:rPr lang="en-US" dirty="0" smtClean="0"/>
              <a:t>First Officer – Do you think it rains more in this area? (hinting rain might affect our landing)</a:t>
            </a:r>
          </a:p>
          <a:p>
            <a:pPr eaLnBrk="1" fontAlgn="auto" hangingPunct="1">
              <a:spcAft>
                <a:spcPts val="0"/>
              </a:spcAft>
              <a:buFont typeface="Arial" pitchFamily="34" charset="0"/>
              <a:buChar char="•"/>
              <a:defRPr/>
            </a:pPr>
            <a:r>
              <a:rPr lang="en-US" dirty="0" smtClean="0"/>
              <a:t>Captain – Silence</a:t>
            </a:r>
          </a:p>
          <a:p>
            <a:pPr eaLnBrk="1" fontAlgn="auto" hangingPunct="1">
              <a:spcAft>
                <a:spcPts val="0"/>
              </a:spcAft>
              <a:buFont typeface="Arial" pitchFamily="34" charset="0"/>
              <a:buChar char="•"/>
              <a:defRPr/>
            </a:pPr>
            <a:r>
              <a:rPr lang="en-US" dirty="0" smtClean="0"/>
              <a:t>Flight Engineer – Captain, the weather radar has helped us a lot (hinting we should use it to land the plane)</a:t>
            </a:r>
          </a:p>
          <a:p>
            <a:pPr eaLnBrk="1" fontAlgn="auto" hangingPunct="1">
              <a:spcAft>
                <a:spcPts val="0"/>
              </a:spcAft>
              <a:buFont typeface="Arial" pitchFamily="34" charset="0"/>
              <a:buChar char="•"/>
              <a:defRPr/>
            </a:pPr>
            <a:r>
              <a:rPr lang="en-US" dirty="0" smtClean="0"/>
              <a:t>Captain – Yes. They are very useful.</a:t>
            </a:r>
          </a:p>
        </p:txBody>
      </p:sp>
      <p:sp>
        <p:nvSpPr>
          <p:cNvPr id="5" name="Slide Number Placeholder 4"/>
          <p:cNvSpPr>
            <a:spLocks noGrp="1"/>
          </p:cNvSpPr>
          <p:nvPr>
            <p:ph type="sldNum" sz="quarter" idx="12"/>
          </p:nvPr>
        </p:nvSpPr>
        <p:spPr/>
        <p:txBody>
          <a:bodyPr/>
          <a:lstStyle/>
          <a:p>
            <a:pPr>
              <a:defRPr/>
            </a:pPr>
            <a:fld id="{23966836-B8A3-4678-834D-BF32FFA4333B}" type="slidenum">
              <a:rPr lang="en-US"/>
              <a:pPr>
                <a:defRPr/>
              </a:pPr>
              <a:t>20</a:t>
            </a:fld>
            <a:endParaRPr lang="en-US"/>
          </a:p>
        </p:txBody>
      </p:sp>
      <p:pic>
        <p:nvPicPr>
          <p:cNvPr id="81926" name="Picture 2"/>
          <p:cNvPicPr>
            <a:picLocks noChangeAspect="1" noChangeArrowheads="1"/>
          </p:cNvPicPr>
          <p:nvPr/>
        </p:nvPicPr>
        <p:blipFill>
          <a:blip r:embed="rId2"/>
          <a:srcRect t="13893" b="28709"/>
          <a:stretch>
            <a:fillRect/>
          </a:stretch>
        </p:blipFill>
        <p:spPr bwMode="auto">
          <a:xfrm>
            <a:off x="5029200" y="1524000"/>
            <a:ext cx="3943350" cy="1274763"/>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rtlCol="0">
            <a:normAutofit fontScale="90000"/>
          </a:bodyPr>
          <a:lstStyle/>
          <a:p>
            <a:pPr eaLnBrk="1" fontAlgn="auto" hangingPunct="1">
              <a:spcAft>
                <a:spcPts val="0"/>
              </a:spcAft>
              <a:defRPr/>
            </a:pPr>
            <a:r>
              <a:rPr lang="en-US" dirty="0" smtClean="0"/>
              <a:t>Role of Cultural Dimensions on Behavior: Power Distance Index – Plane Crashes</a:t>
            </a:r>
            <a:endParaRPr lang="en-US" dirty="0"/>
          </a:p>
        </p:txBody>
      </p:sp>
      <p:sp>
        <p:nvSpPr>
          <p:cNvPr id="3" name="Content Placeholder 2"/>
          <p:cNvSpPr>
            <a:spLocks noGrp="1"/>
          </p:cNvSpPr>
          <p:nvPr>
            <p:ph idx="1"/>
          </p:nvPr>
        </p:nvSpPr>
        <p:spPr>
          <a:xfrm>
            <a:off x="457200" y="1447800"/>
            <a:ext cx="8534400" cy="5334000"/>
          </a:xfrm>
        </p:spPr>
        <p:txBody>
          <a:bodyPr rtlCol="0">
            <a:normAutofit fontScale="92500"/>
          </a:bodyPr>
          <a:lstStyle/>
          <a:p>
            <a:pPr eaLnBrk="1" fontAlgn="auto" hangingPunct="1">
              <a:spcAft>
                <a:spcPts val="0"/>
              </a:spcAft>
              <a:buFont typeface="Arial" pitchFamily="34" charset="0"/>
              <a:buChar char="•"/>
              <a:defRPr/>
            </a:pPr>
            <a:r>
              <a:rPr lang="en-US" dirty="0" smtClean="0"/>
              <a:t>Korean Air Flight 801 </a:t>
            </a:r>
          </a:p>
          <a:p>
            <a:pPr eaLnBrk="1" fontAlgn="auto" hangingPunct="1">
              <a:spcAft>
                <a:spcPts val="0"/>
              </a:spcAft>
              <a:buFont typeface="Arial" pitchFamily="34" charset="0"/>
              <a:buChar char="•"/>
              <a:defRPr/>
            </a:pPr>
            <a:r>
              <a:rPr lang="en-US" dirty="0" smtClean="0"/>
              <a:t>Captain resorted to a</a:t>
            </a:r>
          </a:p>
          <a:p>
            <a:pPr marL="0" indent="0" eaLnBrk="1" fontAlgn="auto" hangingPunct="1">
              <a:spcAft>
                <a:spcPts val="0"/>
              </a:spcAft>
              <a:buFont typeface="Arial" pitchFamily="34" charset="0"/>
              <a:buNone/>
              <a:defRPr/>
            </a:pPr>
            <a:r>
              <a:rPr lang="en-US" dirty="0" smtClean="0"/>
              <a:t>    visual landing</a:t>
            </a:r>
          </a:p>
          <a:p>
            <a:pPr eaLnBrk="1" fontAlgn="auto" hangingPunct="1">
              <a:spcAft>
                <a:spcPts val="0"/>
              </a:spcAft>
              <a:buFont typeface="Arial" pitchFamily="34" charset="0"/>
              <a:buChar char="•"/>
              <a:defRPr/>
            </a:pPr>
            <a:r>
              <a:rPr lang="en-US" dirty="0" smtClean="0"/>
              <a:t>The First Officer and Flight Engineer did not say ‘don’t do a visual landing, the weather is too harsh’</a:t>
            </a:r>
          </a:p>
          <a:p>
            <a:pPr eaLnBrk="1" fontAlgn="auto" hangingPunct="1">
              <a:spcAft>
                <a:spcPts val="0"/>
              </a:spcAft>
              <a:buFont typeface="Arial" pitchFamily="34" charset="0"/>
              <a:buChar char="•"/>
              <a:defRPr/>
            </a:pPr>
            <a:r>
              <a:rPr lang="en-US" dirty="0" smtClean="0"/>
              <a:t>First Officer and Flight Engineer feared the authority of the captain</a:t>
            </a:r>
          </a:p>
          <a:p>
            <a:pPr eaLnBrk="1" fontAlgn="auto" hangingPunct="1">
              <a:spcAft>
                <a:spcPts val="0"/>
              </a:spcAft>
              <a:buFont typeface="Arial" pitchFamily="34" charset="0"/>
              <a:buChar char="•"/>
              <a:defRPr/>
            </a:pPr>
            <a:r>
              <a:rPr lang="en-US" dirty="0" smtClean="0"/>
              <a:t>Didn’t want to upset the captain who is higher up in the hierarchy</a:t>
            </a:r>
          </a:p>
          <a:p>
            <a:pPr eaLnBrk="1" fontAlgn="auto" hangingPunct="1">
              <a:spcAft>
                <a:spcPts val="0"/>
              </a:spcAft>
              <a:buFont typeface="Arial" pitchFamily="34" charset="0"/>
              <a:buChar char="•"/>
              <a:defRPr/>
            </a:pPr>
            <a:r>
              <a:rPr lang="en-US" dirty="0" smtClean="0"/>
              <a:t>Plane crashed </a:t>
            </a:r>
            <a:r>
              <a:rPr lang="en-US" dirty="0" smtClean="0">
                <a:sym typeface="Wingdings" pitchFamily="2" charset="2"/>
              </a:rPr>
              <a:t></a:t>
            </a:r>
            <a:endParaRPr lang="en-US" dirty="0" smtClean="0"/>
          </a:p>
        </p:txBody>
      </p:sp>
      <p:sp>
        <p:nvSpPr>
          <p:cNvPr id="5" name="Slide Number Placeholder 4"/>
          <p:cNvSpPr>
            <a:spLocks noGrp="1"/>
          </p:cNvSpPr>
          <p:nvPr>
            <p:ph type="sldNum" sz="quarter" idx="12"/>
          </p:nvPr>
        </p:nvSpPr>
        <p:spPr/>
        <p:txBody>
          <a:bodyPr/>
          <a:lstStyle/>
          <a:p>
            <a:pPr>
              <a:defRPr/>
            </a:pPr>
            <a:fld id="{7307E2B2-AC85-4506-9E8F-6CB58E0CAB3D}" type="slidenum">
              <a:rPr lang="en-US"/>
              <a:pPr>
                <a:defRPr/>
              </a:pPr>
              <a:t>21</a:t>
            </a:fld>
            <a:endParaRPr lang="en-US"/>
          </a:p>
        </p:txBody>
      </p:sp>
      <p:pic>
        <p:nvPicPr>
          <p:cNvPr id="82950" name="Picture 2"/>
          <p:cNvPicPr>
            <a:picLocks noChangeAspect="1" noChangeArrowheads="1"/>
          </p:cNvPicPr>
          <p:nvPr/>
        </p:nvPicPr>
        <p:blipFill>
          <a:blip r:embed="rId2"/>
          <a:srcRect t="13893" b="28709"/>
          <a:stretch>
            <a:fillRect/>
          </a:stretch>
        </p:blipFill>
        <p:spPr bwMode="auto">
          <a:xfrm>
            <a:off x="4953000" y="1524000"/>
            <a:ext cx="3943350" cy="1274763"/>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rtlCol="0">
            <a:normAutofit fontScale="90000"/>
          </a:bodyPr>
          <a:lstStyle/>
          <a:p>
            <a:pPr eaLnBrk="1" fontAlgn="auto" hangingPunct="1">
              <a:spcAft>
                <a:spcPts val="0"/>
              </a:spcAft>
              <a:defRPr/>
            </a:pPr>
            <a:r>
              <a:rPr lang="en-US" dirty="0" smtClean="0"/>
              <a:t>Role of Cultural Dimensions on Behavior: Power Distance Index – Plane Crashes</a:t>
            </a:r>
            <a:endParaRPr lang="en-US" dirty="0"/>
          </a:p>
        </p:txBody>
      </p:sp>
      <p:sp>
        <p:nvSpPr>
          <p:cNvPr id="3" name="Content Placeholder 2"/>
          <p:cNvSpPr>
            <a:spLocks noGrp="1"/>
          </p:cNvSpPr>
          <p:nvPr>
            <p:ph idx="1"/>
          </p:nvPr>
        </p:nvSpPr>
        <p:spPr>
          <a:xfrm>
            <a:off x="457200" y="1600200"/>
            <a:ext cx="8534400" cy="4953000"/>
          </a:xfrm>
        </p:spPr>
        <p:txBody>
          <a:bodyPr rtlCol="0">
            <a:normAutofit lnSpcReduction="10000"/>
          </a:bodyPr>
          <a:lstStyle/>
          <a:p>
            <a:pPr eaLnBrk="1" fontAlgn="auto" hangingPunct="1">
              <a:spcAft>
                <a:spcPts val="0"/>
              </a:spcAft>
              <a:buFont typeface="Arial" pitchFamily="34" charset="0"/>
              <a:buChar char="•"/>
              <a:defRPr/>
            </a:pPr>
            <a:r>
              <a:rPr lang="en-US" dirty="0" smtClean="0"/>
              <a:t>South Korea – PDI 60</a:t>
            </a:r>
          </a:p>
          <a:p>
            <a:pPr eaLnBrk="1" fontAlgn="auto" hangingPunct="1">
              <a:spcAft>
                <a:spcPts val="0"/>
              </a:spcAft>
              <a:buFont typeface="Arial" pitchFamily="34" charset="0"/>
              <a:buChar char="•"/>
              <a:defRPr/>
            </a:pPr>
            <a:r>
              <a:rPr lang="en-US" dirty="0"/>
              <a:t>Korean Air </a:t>
            </a:r>
            <a:r>
              <a:rPr lang="en-US" dirty="0" smtClean="0"/>
              <a:t>– </a:t>
            </a:r>
            <a:r>
              <a:rPr lang="en-US" dirty="0"/>
              <a:t>7 crashes 1977–1994</a:t>
            </a:r>
          </a:p>
          <a:p>
            <a:pPr eaLnBrk="1" fontAlgn="auto" hangingPunct="1">
              <a:spcAft>
                <a:spcPts val="0"/>
              </a:spcAft>
              <a:buFont typeface="Arial" pitchFamily="34" charset="0"/>
              <a:buChar char="•"/>
              <a:defRPr/>
            </a:pPr>
            <a:r>
              <a:rPr lang="en-US" dirty="0" smtClean="0"/>
              <a:t>Korea – hierarchy very important</a:t>
            </a:r>
          </a:p>
          <a:p>
            <a:pPr eaLnBrk="1" fontAlgn="auto" hangingPunct="1">
              <a:spcAft>
                <a:spcPts val="0"/>
              </a:spcAft>
              <a:buFont typeface="Arial" pitchFamily="34" charset="0"/>
              <a:buChar char="•"/>
              <a:defRPr/>
            </a:pPr>
            <a:r>
              <a:rPr lang="en-US" dirty="0" smtClean="0"/>
              <a:t>Korea uses ex-military pilots </a:t>
            </a:r>
          </a:p>
          <a:p>
            <a:pPr lvl="1" eaLnBrk="1" fontAlgn="auto" hangingPunct="1">
              <a:spcAft>
                <a:spcPts val="0"/>
              </a:spcAft>
              <a:buFont typeface="Arial" pitchFamily="34" charset="0"/>
              <a:buChar char="–"/>
              <a:defRPr/>
            </a:pPr>
            <a:r>
              <a:rPr lang="en-US" dirty="0" smtClean="0"/>
              <a:t>respond to authority</a:t>
            </a:r>
          </a:p>
          <a:p>
            <a:pPr eaLnBrk="1" fontAlgn="auto" hangingPunct="1">
              <a:spcAft>
                <a:spcPts val="0"/>
              </a:spcAft>
              <a:buFont typeface="Arial" pitchFamily="34" charset="0"/>
              <a:buChar char="•"/>
              <a:defRPr/>
            </a:pPr>
            <a:r>
              <a:rPr lang="en-US" dirty="0" smtClean="0"/>
              <a:t>Interventions taken to improve </a:t>
            </a:r>
          </a:p>
          <a:p>
            <a:pPr marL="0" indent="0" eaLnBrk="1" fontAlgn="auto" hangingPunct="1">
              <a:spcAft>
                <a:spcPts val="0"/>
              </a:spcAft>
              <a:buFont typeface="Arial" pitchFamily="34" charset="0"/>
              <a:buNone/>
              <a:defRPr/>
            </a:pPr>
            <a:r>
              <a:rPr lang="en-US" dirty="0"/>
              <a:t> </a:t>
            </a:r>
            <a:r>
              <a:rPr lang="en-US" dirty="0" smtClean="0"/>
              <a:t>  communication despite their PDI and </a:t>
            </a:r>
          </a:p>
          <a:p>
            <a:pPr marL="0" indent="0" eaLnBrk="1" fontAlgn="auto" hangingPunct="1">
              <a:spcAft>
                <a:spcPts val="0"/>
              </a:spcAft>
              <a:buFont typeface="Arial" pitchFamily="34" charset="0"/>
              <a:buNone/>
              <a:defRPr/>
            </a:pPr>
            <a:r>
              <a:rPr lang="en-US" dirty="0"/>
              <a:t> </a:t>
            </a:r>
            <a:r>
              <a:rPr lang="en-US" dirty="0" smtClean="0"/>
              <a:t>  cultural background</a:t>
            </a:r>
          </a:p>
          <a:p>
            <a:pPr eaLnBrk="1" fontAlgn="auto" hangingPunct="1">
              <a:spcAft>
                <a:spcPts val="0"/>
              </a:spcAft>
              <a:buFont typeface="Arial" pitchFamily="34" charset="0"/>
              <a:buChar char="•"/>
              <a:defRPr/>
            </a:pPr>
            <a:r>
              <a:rPr lang="en-US" dirty="0" smtClean="0"/>
              <a:t>No crashes since 1999</a:t>
            </a:r>
            <a:endParaRPr lang="en-US" dirty="0"/>
          </a:p>
        </p:txBody>
      </p:sp>
      <p:sp>
        <p:nvSpPr>
          <p:cNvPr id="5" name="Slide Number Placeholder 4"/>
          <p:cNvSpPr>
            <a:spLocks noGrp="1"/>
          </p:cNvSpPr>
          <p:nvPr>
            <p:ph type="sldNum" sz="quarter" idx="12"/>
          </p:nvPr>
        </p:nvSpPr>
        <p:spPr/>
        <p:txBody>
          <a:bodyPr/>
          <a:lstStyle/>
          <a:p>
            <a:pPr>
              <a:defRPr/>
            </a:pPr>
            <a:fld id="{1B0CE695-A887-4FD0-98C2-F80DECAFC27A}" type="slidenum">
              <a:rPr lang="en-US"/>
              <a:pPr>
                <a:defRPr/>
              </a:pPr>
              <a:t>22</a:t>
            </a:fld>
            <a:endParaRPr lang="en-US"/>
          </a:p>
        </p:txBody>
      </p:sp>
      <p:pic>
        <p:nvPicPr>
          <p:cNvPr id="83974" name="Picture 2"/>
          <p:cNvPicPr>
            <a:picLocks noChangeAspect="1" noChangeArrowheads="1"/>
          </p:cNvPicPr>
          <p:nvPr/>
        </p:nvPicPr>
        <p:blipFill>
          <a:blip r:embed="rId2"/>
          <a:srcRect/>
          <a:stretch>
            <a:fillRect/>
          </a:stretch>
        </p:blipFill>
        <p:spPr bwMode="auto">
          <a:xfrm>
            <a:off x="6946900" y="1447800"/>
            <a:ext cx="1701800" cy="2525713"/>
          </a:xfrm>
          <a:prstGeom prst="rect">
            <a:avLst/>
          </a:prstGeom>
          <a:noFill/>
          <a:ln w="9525">
            <a:noFill/>
            <a:miter lim="800000"/>
            <a:headEnd/>
            <a:tailEnd/>
          </a:ln>
        </p:spPr>
      </p:pic>
      <p:pic>
        <p:nvPicPr>
          <p:cNvPr id="83975" name="Picture 3"/>
          <p:cNvPicPr>
            <a:picLocks noChangeAspect="1" noChangeArrowheads="1"/>
          </p:cNvPicPr>
          <p:nvPr/>
        </p:nvPicPr>
        <p:blipFill>
          <a:blip r:embed="rId3"/>
          <a:srcRect/>
          <a:stretch>
            <a:fillRect/>
          </a:stretch>
        </p:blipFill>
        <p:spPr bwMode="auto">
          <a:xfrm>
            <a:off x="7010400" y="4002088"/>
            <a:ext cx="1614488" cy="24384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rtlCol="0">
            <a:normAutofit fontScale="90000"/>
          </a:bodyPr>
          <a:lstStyle/>
          <a:p>
            <a:pPr eaLnBrk="1" fontAlgn="auto" hangingPunct="1">
              <a:spcAft>
                <a:spcPts val="0"/>
              </a:spcAft>
              <a:defRPr/>
            </a:pPr>
            <a:r>
              <a:rPr lang="en-US" dirty="0" smtClean="0"/>
              <a:t>Role of Cultural Dimensions on Behavior: Power Distance Index – Plane Crashes</a:t>
            </a:r>
            <a:endParaRPr lang="en-US" dirty="0"/>
          </a:p>
        </p:txBody>
      </p:sp>
      <p:sp>
        <p:nvSpPr>
          <p:cNvPr id="84995" name="Content Placeholder 2"/>
          <p:cNvSpPr>
            <a:spLocks noGrp="1"/>
          </p:cNvSpPr>
          <p:nvPr>
            <p:ph idx="1"/>
          </p:nvPr>
        </p:nvSpPr>
        <p:spPr>
          <a:xfrm>
            <a:off x="457200" y="1600200"/>
            <a:ext cx="8534400" cy="4953000"/>
          </a:xfrm>
        </p:spPr>
        <p:txBody>
          <a:bodyPr/>
          <a:lstStyle/>
          <a:p>
            <a:pPr eaLnBrk="1" hangingPunct="1"/>
            <a:r>
              <a:rPr lang="en-US" dirty="0" smtClean="0"/>
              <a:t>US – PDI 40</a:t>
            </a:r>
          </a:p>
          <a:p>
            <a:pPr eaLnBrk="1" hangingPunct="1"/>
            <a:r>
              <a:rPr lang="en-US" dirty="0" smtClean="0"/>
              <a:t>Columbia – PDI 67</a:t>
            </a:r>
          </a:p>
          <a:p>
            <a:pPr eaLnBrk="1" hangingPunct="1"/>
            <a:r>
              <a:rPr lang="en-US" b="1" dirty="0" err="1" smtClean="0"/>
              <a:t>Avianca</a:t>
            </a:r>
            <a:r>
              <a:rPr lang="en-US" b="1" dirty="0" smtClean="0"/>
              <a:t> Flight 052</a:t>
            </a:r>
          </a:p>
          <a:p>
            <a:pPr eaLnBrk="1" hangingPunct="1"/>
            <a:r>
              <a:rPr lang="en-US" dirty="0" smtClean="0"/>
              <a:t>From Columbia to US</a:t>
            </a:r>
          </a:p>
          <a:p>
            <a:pPr eaLnBrk="1" hangingPunct="1"/>
            <a:r>
              <a:rPr lang="en-US" dirty="0" smtClean="0"/>
              <a:t>How is communication (behavior) affected by the cultural dimension of PDI?</a:t>
            </a:r>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E994CCD9-7F43-4581-BAE7-AD70948C0237}" type="slidenum">
              <a:rPr lang="en-US"/>
              <a:pPr>
                <a:defRPr/>
              </a:pPr>
              <a:t>23</a:t>
            </a:fld>
            <a:endParaRPr lang="en-US"/>
          </a:p>
        </p:txBody>
      </p:sp>
      <p:pic>
        <p:nvPicPr>
          <p:cNvPr id="84998" name="Picture 2"/>
          <p:cNvPicPr>
            <a:picLocks noChangeAspect="1" noChangeArrowheads="1"/>
          </p:cNvPicPr>
          <p:nvPr/>
        </p:nvPicPr>
        <p:blipFill>
          <a:blip r:embed="rId2"/>
          <a:srcRect t="17091" r="3084" b="13182"/>
          <a:stretch>
            <a:fillRect/>
          </a:stretch>
        </p:blipFill>
        <p:spPr bwMode="auto">
          <a:xfrm>
            <a:off x="4648200" y="1905000"/>
            <a:ext cx="4264025" cy="13716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rtlCol="0">
            <a:normAutofit fontScale="90000"/>
          </a:bodyPr>
          <a:lstStyle/>
          <a:p>
            <a:pPr eaLnBrk="1" fontAlgn="auto" hangingPunct="1">
              <a:spcAft>
                <a:spcPts val="0"/>
              </a:spcAft>
              <a:defRPr/>
            </a:pPr>
            <a:r>
              <a:rPr lang="en-US" dirty="0" smtClean="0"/>
              <a:t>Role of Cultural Dimensions on Behavior: Power Distance Index – Plane Crashes</a:t>
            </a:r>
            <a:endParaRPr lang="en-US" dirty="0"/>
          </a:p>
        </p:txBody>
      </p:sp>
      <p:sp>
        <p:nvSpPr>
          <p:cNvPr id="3" name="Content Placeholder 2"/>
          <p:cNvSpPr>
            <a:spLocks noGrp="1"/>
          </p:cNvSpPr>
          <p:nvPr>
            <p:ph idx="1"/>
          </p:nvPr>
        </p:nvSpPr>
        <p:spPr>
          <a:xfrm>
            <a:off x="457200" y="1447800"/>
            <a:ext cx="8534400" cy="5486400"/>
          </a:xfrm>
        </p:spPr>
        <p:txBody>
          <a:bodyPr rtlCol="0">
            <a:normAutofit fontScale="85000" lnSpcReduction="20000"/>
          </a:bodyPr>
          <a:lstStyle/>
          <a:p>
            <a:pPr eaLnBrk="1" fontAlgn="auto" hangingPunct="1">
              <a:spcAft>
                <a:spcPts val="0"/>
              </a:spcAft>
              <a:buFont typeface="Arial" pitchFamily="34" charset="0"/>
              <a:buChar char="•"/>
              <a:defRPr/>
            </a:pPr>
            <a:r>
              <a:rPr lang="en-US" b="1" dirty="0" smtClean="0"/>
              <a:t>Captain</a:t>
            </a:r>
            <a:r>
              <a:rPr lang="en-US" b="1" dirty="0"/>
              <a:t>:</a:t>
            </a:r>
            <a:r>
              <a:rPr lang="en-US" dirty="0"/>
              <a:t> Advise ATC we don’t have </a:t>
            </a:r>
            <a:r>
              <a:rPr lang="en-US" dirty="0" smtClean="0"/>
              <a:t>fuel</a:t>
            </a:r>
            <a:endParaRPr lang="en-US" dirty="0"/>
          </a:p>
          <a:p>
            <a:pPr lvl="1" eaLnBrk="1" fontAlgn="auto" hangingPunct="1">
              <a:spcAft>
                <a:spcPts val="0"/>
              </a:spcAft>
              <a:buFont typeface="Arial" pitchFamily="34" charset="0"/>
              <a:buChar char="–"/>
              <a:defRPr/>
            </a:pPr>
            <a:r>
              <a:rPr lang="en-US" dirty="0" smtClean="0"/>
              <a:t>Not interpreted as we have actually run out of fuel</a:t>
            </a:r>
          </a:p>
          <a:p>
            <a:pPr lvl="1" eaLnBrk="1" fontAlgn="auto" hangingPunct="1">
              <a:spcAft>
                <a:spcPts val="0"/>
              </a:spcAft>
              <a:buFont typeface="Arial" pitchFamily="34" charset="0"/>
              <a:buChar char="–"/>
              <a:defRPr/>
            </a:pPr>
            <a:r>
              <a:rPr lang="en-US" dirty="0" smtClean="0"/>
              <a:t>Planes normally are low on fuel during landing</a:t>
            </a:r>
            <a:endParaRPr lang="en-US" dirty="0"/>
          </a:p>
          <a:p>
            <a:pPr eaLnBrk="1" fontAlgn="auto" hangingPunct="1">
              <a:spcAft>
                <a:spcPts val="0"/>
              </a:spcAft>
              <a:buFont typeface="Arial" pitchFamily="34" charset="0"/>
              <a:buChar char="•"/>
              <a:defRPr/>
            </a:pPr>
            <a:r>
              <a:rPr lang="en-US" b="1" dirty="0"/>
              <a:t>F</a:t>
            </a:r>
            <a:r>
              <a:rPr lang="en-US" b="1" dirty="0" smtClean="0"/>
              <a:t>irst </a:t>
            </a:r>
            <a:r>
              <a:rPr lang="en-US" b="1" dirty="0"/>
              <a:t>officer: </a:t>
            </a:r>
            <a:r>
              <a:rPr lang="en-US" dirty="0"/>
              <a:t>Climb and maintain 3 thousand and, ah, we’re running out of fuel </a:t>
            </a:r>
            <a:r>
              <a:rPr lang="en-US" dirty="0" smtClean="0"/>
              <a:t>sir</a:t>
            </a:r>
            <a:endParaRPr lang="en-US" dirty="0"/>
          </a:p>
          <a:p>
            <a:pPr lvl="1" eaLnBrk="1" fontAlgn="auto" hangingPunct="1">
              <a:spcAft>
                <a:spcPts val="0"/>
              </a:spcAft>
              <a:buFont typeface="Arial" pitchFamily="34" charset="0"/>
              <a:buChar char="–"/>
              <a:defRPr/>
            </a:pPr>
            <a:r>
              <a:rPr lang="en-US" dirty="0" smtClean="0"/>
              <a:t>Did not say it’s an emergency!</a:t>
            </a:r>
            <a:endParaRPr lang="en-US" dirty="0"/>
          </a:p>
          <a:p>
            <a:pPr eaLnBrk="1" fontAlgn="auto" hangingPunct="1">
              <a:spcAft>
                <a:spcPts val="0"/>
              </a:spcAft>
              <a:buFont typeface="Arial" pitchFamily="34" charset="0"/>
              <a:buChar char="•"/>
              <a:defRPr/>
            </a:pPr>
            <a:r>
              <a:rPr lang="en-US" b="1" dirty="0" smtClean="0"/>
              <a:t>Air </a:t>
            </a:r>
            <a:r>
              <a:rPr lang="en-US" b="1" dirty="0"/>
              <a:t>Traffic Control: </a:t>
            </a:r>
            <a:r>
              <a:rPr lang="en-US" dirty="0"/>
              <a:t>I’m </a:t>
            </a:r>
            <a:r>
              <a:rPr lang="en-US" dirty="0" err="1"/>
              <a:t>gonna</a:t>
            </a:r>
            <a:r>
              <a:rPr lang="en-US" dirty="0"/>
              <a:t> bring you about fifteen miles northeast and then turn you back onto the approach. Is that OK with you and your fuel? </a:t>
            </a:r>
            <a:endParaRPr lang="en-US" dirty="0" smtClean="0"/>
          </a:p>
          <a:p>
            <a:pPr lvl="1" eaLnBrk="1" fontAlgn="auto" hangingPunct="1">
              <a:spcAft>
                <a:spcPts val="0"/>
              </a:spcAft>
              <a:buFont typeface="Arial" pitchFamily="34" charset="0"/>
              <a:buChar char="–"/>
              <a:defRPr/>
            </a:pPr>
            <a:r>
              <a:rPr lang="en-US" dirty="0" smtClean="0"/>
              <a:t>New Yorker snappy attitude intimidates Colombian pilots</a:t>
            </a:r>
            <a:endParaRPr lang="en-US" dirty="0"/>
          </a:p>
          <a:p>
            <a:pPr eaLnBrk="1" fontAlgn="auto" hangingPunct="1">
              <a:spcAft>
                <a:spcPts val="0"/>
              </a:spcAft>
              <a:buFont typeface="Arial" pitchFamily="34" charset="0"/>
              <a:buChar char="•"/>
              <a:defRPr/>
            </a:pPr>
            <a:r>
              <a:rPr lang="en-US" b="1" dirty="0" smtClean="0"/>
              <a:t>First </a:t>
            </a:r>
            <a:r>
              <a:rPr lang="en-US" b="1" dirty="0"/>
              <a:t>officer:</a:t>
            </a:r>
            <a:r>
              <a:rPr lang="en-US" dirty="0"/>
              <a:t> I guess so. Thank you very </a:t>
            </a:r>
            <a:r>
              <a:rPr lang="en-US" dirty="0" smtClean="0"/>
              <a:t>much</a:t>
            </a:r>
            <a:endParaRPr lang="en-US" dirty="0"/>
          </a:p>
          <a:p>
            <a:pPr lvl="1" eaLnBrk="1" fontAlgn="auto" hangingPunct="1">
              <a:spcAft>
                <a:spcPts val="0"/>
              </a:spcAft>
              <a:buFont typeface="Arial" pitchFamily="34" charset="0"/>
              <a:buChar char="–"/>
              <a:defRPr/>
            </a:pPr>
            <a:r>
              <a:rPr lang="en-US" dirty="0" smtClean="0"/>
              <a:t>Columbian respects ATC’s authority, doesn’t express concern about low fuel because low PDI doesn’t want to upset high PDI US controller</a:t>
            </a:r>
            <a:endParaRPr lang="en-US" dirty="0"/>
          </a:p>
          <a:p>
            <a:pPr lvl="1" eaLnBrk="1" fontAlgn="auto" hangingPunct="1">
              <a:spcAft>
                <a:spcPts val="0"/>
              </a:spcAft>
              <a:buFont typeface="Arial" pitchFamily="34" charset="0"/>
              <a:buChar char="–"/>
              <a:defRPr/>
            </a:pPr>
            <a:endParaRPr lang="en-US" dirty="0"/>
          </a:p>
          <a:p>
            <a:pPr eaLnBrk="1" fontAlgn="auto" hangingPunct="1">
              <a:spcAft>
                <a:spcPts val="0"/>
              </a:spcAft>
              <a:buFont typeface="Arial" pitchFamily="34" charset="0"/>
              <a:buChar char="•"/>
              <a:defRPr/>
            </a:pPr>
            <a:endParaRPr lang="en-US" dirty="0" smtClean="0"/>
          </a:p>
        </p:txBody>
      </p:sp>
      <p:sp>
        <p:nvSpPr>
          <p:cNvPr id="5" name="Slide Number Placeholder 4"/>
          <p:cNvSpPr>
            <a:spLocks noGrp="1"/>
          </p:cNvSpPr>
          <p:nvPr>
            <p:ph type="sldNum" sz="quarter" idx="12"/>
          </p:nvPr>
        </p:nvSpPr>
        <p:spPr/>
        <p:txBody>
          <a:bodyPr/>
          <a:lstStyle/>
          <a:p>
            <a:pPr>
              <a:defRPr/>
            </a:pPr>
            <a:fld id="{0AC02698-AB49-4C29-A52A-42DE8C4722D7}" type="slidenum">
              <a:rPr lang="en-US"/>
              <a:pPr>
                <a:defRPr/>
              </a:pPr>
              <a:t>24</a:t>
            </a:fld>
            <a:endParaRPr lang="en-US"/>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rtlCol="0">
            <a:normAutofit fontScale="90000"/>
          </a:bodyPr>
          <a:lstStyle/>
          <a:p>
            <a:pPr eaLnBrk="1" fontAlgn="auto" hangingPunct="1">
              <a:spcAft>
                <a:spcPts val="0"/>
              </a:spcAft>
              <a:defRPr/>
            </a:pPr>
            <a:r>
              <a:rPr lang="en-US" dirty="0" smtClean="0"/>
              <a:t>Role of Cultural Dimensions on Behavior: Power Distance Index – Plane Crashes</a:t>
            </a:r>
            <a:endParaRPr lang="en-US" dirty="0"/>
          </a:p>
        </p:txBody>
      </p:sp>
      <p:sp>
        <p:nvSpPr>
          <p:cNvPr id="3" name="Content Placeholder 2"/>
          <p:cNvSpPr>
            <a:spLocks noGrp="1"/>
          </p:cNvSpPr>
          <p:nvPr>
            <p:ph idx="1"/>
          </p:nvPr>
        </p:nvSpPr>
        <p:spPr>
          <a:xfrm>
            <a:off x="457200" y="1600200"/>
            <a:ext cx="8534400" cy="4953000"/>
          </a:xfrm>
        </p:spPr>
        <p:txBody>
          <a:bodyPr rtlCol="0">
            <a:normAutofit fontScale="92500" lnSpcReduction="10000"/>
          </a:bodyPr>
          <a:lstStyle/>
          <a:p>
            <a:pPr eaLnBrk="1" fontAlgn="auto" hangingPunct="1">
              <a:spcAft>
                <a:spcPts val="0"/>
              </a:spcAft>
              <a:buFont typeface="Arial" pitchFamily="34" charset="0"/>
              <a:buChar char="•"/>
              <a:defRPr/>
            </a:pPr>
            <a:r>
              <a:rPr lang="en-US" dirty="0" smtClean="0"/>
              <a:t>Columbia – PDI 67</a:t>
            </a:r>
          </a:p>
          <a:p>
            <a:pPr eaLnBrk="1" fontAlgn="auto" hangingPunct="1">
              <a:spcAft>
                <a:spcPts val="0"/>
              </a:spcAft>
              <a:buFont typeface="Arial" pitchFamily="34" charset="0"/>
              <a:buChar char="•"/>
              <a:defRPr/>
            </a:pPr>
            <a:r>
              <a:rPr lang="en-US" dirty="0" smtClean="0"/>
              <a:t>US – </a:t>
            </a:r>
            <a:r>
              <a:rPr lang="en-US" dirty="0"/>
              <a:t>PDI </a:t>
            </a:r>
            <a:r>
              <a:rPr lang="en-US" dirty="0" smtClean="0"/>
              <a:t>40</a:t>
            </a:r>
          </a:p>
          <a:p>
            <a:pPr eaLnBrk="1" fontAlgn="auto" hangingPunct="1">
              <a:spcAft>
                <a:spcPts val="0"/>
              </a:spcAft>
              <a:buFont typeface="Arial" pitchFamily="34" charset="0"/>
              <a:buChar char="•"/>
              <a:defRPr/>
            </a:pPr>
            <a:r>
              <a:rPr lang="en-US" dirty="0" err="1" smtClean="0"/>
              <a:t>Avianca</a:t>
            </a:r>
            <a:r>
              <a:rPr lang="en-US" dirty="0" smtClean="0"/>
              <a:t> </a:t>
            </a:r>
            <a:r>
              <a:rPr lang="en-US" dirty="0"/>
              <a:t>flight </a:t>
            </a:r>
            <a:r>
              <a:rPr lang="en-US" dirty="0" smtClean="0"/>
              <a:t>crashed</a:t>
            </a:r>
          </a:p>
          <a:p>
            <a:pPr eaLnBrk="1" fontAlgn="auto" hangingPunct="1">
              <a:spcAft>
                <a:spcPts val="0"/>
              </a:spcAft>
              <a:buFont typeface="Arial" pitchFamily="34" charset="0"/>
              <a:buChar char="•"/>
              <a:defRPr/>
            </a:pPr>
            <a:r>
              <a:rPr lang="en-US" dirty="0" smtClean="0"/>
              <a:t>Flight crew ran into trouble</a:t>
            </a:r>
          </a:p>
          <a:p>
            <a:pPr lvl="1" eaLnBrk="1" fontAlgn="auto" hangingPunct="1">
              <a:spcAft>
                <a:spcPts val="0"/>
              </a:spcAft>
              <a:buFont typeface="Arial" pitchFamily="34" charset="0"/>
              <a:buChar char="–"/>
              <a:defRPr/>
            </a:pPr>
            <a:r>
              <a:rPr lang="en-US" dirty="0" smtClean="0"/>
              <a:t>Intimidated by low PDI US flight controllers communication</a:t>
            </a:r>
          </a:p>
          <a:p>
            <a:pPr eaLnBrk="1" fontAlgn="auto" hangingPunct="1">
              <a:spcAft>
                <a:spcPts val="0"/>
              </a:spcAft>
              <a:buFont typeface="Arial" pitchFamily="34" charset="0"/>
              <a:buChar char="•"/>
              <a:defRPr/>
            </a:pPr>
            <a:r>
              <a:rPr lang="en-US" dirty="0"/>
              <a:t>Flight crew implies suggestions about what to </a:t>
            </a:r>
            <a:r>
              <a:rPr lang="en-US" dirty="0" smtClean="0"/>
              <a:t>do – not said directly and explicitly</a:t>
            </a:r>
          </a:p>
          <a:p>
            <a:pPr eaLnBrk="1" fontAlgn="auto" hangingPunct="1">
              <a:spcAft>
                <a:spcPts val="0"/>
              </a:spcAft>
              <a:buFont typeface="Arial" pitchFamily="34" charset="0"/>
              <a:buChar char="•"/>
              <a:defRPr/>
            </a:pPr>
            <a:r>
              <a:rPr lang="en-US" dirty="0" smtClean="0"/>
              <a:t>Low PDI (US) cultures do not take hints well</a:t>
            </a:r>
          </a:p>
          <a:p>
            <a:pPr lvl="1" eaLnBrk="1" fontAlgn="auto" hangingPunct="1">
              <a:spcAft>
                <a:spcPts val="0"/>
              </a:spcAft>
              <a:buFont typeface="Arial" pitchFamily="34" charset="0"/>
              <a:buChar char="–"/>
              <a:defRPr/>
            </a:pPr>
            <a:r>
              <a:rPr lang="en-US" dirty="0" smtClean="0"/>
              <a:t>Prefer to be told explicitly what the flight crew’s wants</a:t>
            </a:r>
            <a:endParaRPr lang="en-US" dirty="0"/>
          </a:p>
          <a:p>
            <a:pPr eaLnBrk="1" fontAlgn="auto" hangingPunct="1">
              <a:spcAft>
                <a:spcPts val="0"/>
              </a:spcAft>
              <a:buFont typeface="Arial" pitchFamily="34" charset="0"/>
              <a:buChar char="•"/>
              <a:defRPr/>
            </a:pPr>
            <a:endParaRPr lang="en-US" dirty="0" smtClean="0"/>
          </a:p>
        </p:txBody>
      </p:sp>
      <p:sp>
        <p:nvSpPr>
          <p:cNvPr id="5" name="Slide Number Placeholder 4"/>
          <p:cNvSpPr>
            <a:spLocks noGrp="1"/>
          </p:cNvSpPr>
          <p:nvPr>
            <p:ph type="sldNum" sz="quarter" idx="12"/>
          </p:nvPr>
        </p:nvSpPr>
        <p:spPr/>
        <p:txBody>
          <a:bodyPr/>
          <a:lstStyle/>
          <a:p>
            <a:pPr>
              <a:defRPr/>
            </a:pPr>
            <a:fld id="{4574065D-9A5D-40C0-B549-C4AF28CC8BFE}" type="slidenum">
              <a:rPr lang="en-US"/>
              <a:pPr>
                <a:defRPr/>
              </a:pPr>
              <a:t>25</a:t>
            </a:fld>
            <a:endParaRPr lang="en-US"/>
          </a:p>
        </p:txBody>
      </p:sp>
      <p:pic>
        <p:nvPicPr>
          <p:cNvPr id="87046" name="Picture 2"/>
          <p:cNvPicPr>
            <a:picLocks noChangeAspect="1" noChangeArrowheads="1"/>
          </p:cNvPicPr>
          <p:nvPr/>
        </p:nvPicPr>
        <p:blipFill>
          <a:blip r:embed="rId2"/>
          <a:srcRect t="17091" r="3084" b="13182"/>
          <a:stretch>
            <a:fillRect/>
          </a:stretch>
        </p:blipFill>
        <p:spPr bwMode="auto">
          <a:xfrm>
            <a:off x="4648200" y="1676400"/>
            <a:ext cx="4264025" cy="13716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rtlCol="0">
            <a:normAutofit fontScale="90000"/>
          </a:bodyPr>
          <a:lstStyle/>
          <a:p>
            <a:pPr eaLnBrk="1" fontAlgn="auto" hangingPunct="1">
              <a:spcAft>
                <a:spcPts val="0"/>
              </a:spcAft>
              <a:defRPr/>
            </a:pPr>
            <a:r>
              <a:rPr lang="en-US" dirty="0" smtClean="0"/>
              <a:t>Role of Cultural Dimensions on Behavior: Power Distance Index – Plane Crashes</a:t>
            </a:r>
            <a:endParaRPr lang="en-US" dirty="0"/>
          </a:p>
        </p:txBody>
      </p:sp>
      <p:sp>
        <p:nvSpPr>
          <p:cNvPr id="3" name="Content Placeholder 2"/>
          <p:cNvSpPr>
            <a:spLocks noGrp="1"/>
          </p:cNvSpPr>
          <p:nvPr>
            <p:ph idx="1"/>
          </p:nvPr>
        </p:nvSpPr>
        <p:spPr>
          <a:xfrm>
            <a:off x="457200" y="1600200"/>
            <a:ext cx="8534400" cy="4953000"/>
          </a:xfrm>
        </p:spPr>
        <p:txBody>
          <a:bodyPr rtlCol="0">
            <a:normAutofit fontScale="92500" lnSpcReduction="10000"/>
          </a:bodyPr>
          <a:lstStyle/>
          <a:p>
            <a:pPr eaLnBrk="1" fontAlgn="auto" hangingPunct="1">
              <a:spcAft>
                <a:spcPts val="0"/>
              </a:spcAft>
              <a:buFont typeface="Arial" pitchFamily="34" charset="0"/>
              <a:buChar char="•"/>
              <a:defRPr/>
            </a:pPr>
            <a:r>
              <a:rPr lang="en-US" dirty="0" smtClean="0"/>
              <a:t>Mitigated speech from subordinates plays a role in plane crashes</a:t>
            </a:r>
          </a:p>
          <a:p>
            <a:pPr eaLnBrk="1" fontAlgn="auto" hangingPunct="1">
              <a:spcAft>
                <a:spcPts val="0"/>
              </a:spcAft>
              <a:buFont typeface="Arial" pitchFamily="34" charset="0"/>
              <a:buChar char="•"/>
              <a:defRPr/>
            </a:pPr>
            <a:r>
              <a:rPr lang="en-US" dirty="0" smtClean="0"/>
              <a:t>Reducing mitigated speech</a:t>
            </a:r>
          </a:p>
          <a:p>
            <a:pPr lvl="1" eaLnBrk="1" fontAlgn="auto" hangingPunct="1">
              <a:spcAft>
                <a:spcPts val="0"/>
              </a:spcAft>
              <a:buFont typeface="Arial" pitchFamily="34" charset="0"/>
              <a:buChar char="–"/>
              <a:defRPr/>
            </a:pPr>
            <a:r>
              <a:rPr lang="en-US" dirty="0" smtClean="0"/>
              <a:t>Call superiors by first name</a:t>
            </a:r>
          </a:p>
          <a:p>
            <a:pPr lvl="1" eaLnBrk="1" fontAlgn="auto" hangingPunct="1">
              <a:spcAft>
                <a:spcPts val="0"/>
              </a:spcAft>
              <a:buFont typeface="Arial" pitchFamily="34" charset="0"/>
              <a:buChar char="–"/>
              <a:defRPr/>
            </a:pPr>
            <a:r>
              <a:rPr lang="en-US" dirty="0" smtClean="0"/>
              <a:t>Communicate clearly – be assertive and explicit</a:t>
            </a:r>
          </a:p>
          <a:p>
            <a:pPr eaLnBrk="1" fontAlgn="auto" hangingPunct="1">
              <a:spcAft>
                <a:spcPts val="0"/>
              </a:spcAft>
              <a:buFont typeface="Arial" pitchFamily="34" charset="0"/>
              <a:buChar char="•"/>
              <a:defRPr/>
            </a:pPr>
            <a:r>
              <a:rPr lang="en-US" dirty="0" smtClean="0"/>
              <a:t>Train pilots to act as facilitators and negotiators instead of commanders</a:t>
            </a:r>
          </a:p>
          <a:p>
            <a:pPr lvl="1" eaLnBrk="1" fontAlgn="auto" hangingPunct="1">
              <a:spcAft>
                <a:spcPts val="0"/>
              </a:spcAft>
              <a:buFont typeface="Arial" pitchFamily="34" charset="0"/>
              <a:buChar char="–"/>
              <a:defRPr/>
            </a:pPr>
            <a:r>
              <a:rPr lang="en-US" dirty="0" smtClean="0"/>
              <a:t>Subordinates can then feel more at ease correcting pilot’s mistakes</a:t>
            </a:r>
          </a:p>
          <a:p>
            <a:pPr eaLnBrk="1" fontAlgn="auto" hangingPunct="1">
              <a:spcAft>
                <a:spcPts val="0"/>
              </a:spcAft>
              <a:buFont typeface="Arial" pitchFamily="34" charset="0"/>
              <a:buChar char="•"/>
              <a:defRPr/>
            </a:pPr>
            <a:r>
              <a:rPr lang="en-US" dirty="0" smtClean="0"/>
              <a:t>Aim to remove hierarchy so communication lines are clear</a:t>
            </a:r>
            <a:endParaRPr lang="en-US" dirty="0"/>
          </a:p>
          <a:p>
            <a:pPr eaLnBrk="1" fontAlgn="auto" hangingPunct="1">
              <a:spcAft>
                <a:spcPts val="0"/>
              </a:spcAft>
              <a:buNone/>
              <a:defRPr/>
            </a:pPr>
            <a:endParaRPr lang="en-US" dirty="0" smtClean="0"/>
          </a:p>
        </p:txBody>
      </p:sp>
      <p:sp>
        <p:nvSpPr>
          <p:cNvPr id="5" name="Slide Number Placeholder 4"/>
          <p:cNvSpPr>
            <a:spLocks noGrp="1"/>
          </p:cNvSpPr>
          <p:nvPr>
            <p:ph type="sldNum" sz="quarter" idx="12"/>
          </p:nvPr>
        </p:nvSpPr>
        <p:spPr/>
        <p:txBody>
          <a:bodyPr/>
          <a:lstStyle/>
          <a:p>
            <a:pPr>
              <a:defRPr/>
            </a:pPr>
            <a:fld id="{43BF060C-0BEC-4302-A19F-743AFA6D6B54}" type="slidenum">
              <a:rPr lang="en-US"/>
              <a:pPr>
                <a:defRPr/>
              </a:pPr>
              <a:t>26</a:t>
            </a:fld>
            <a:endParaRPr lang="en-US"/>
          </a:p>
        </p:txBody>
      </p:sp>
      <p:pic>
        <p:nvPicPr>
          <p:cNvPr id="88070" name="Picture 2"/>
          <p:cNvPicPr>
            <a:picLocks noChangeAspect="1" noChangeArrowheads="1"/>
          </p:cNvPicPr>
          <p:nvPr/>
        </p:nvPicPr>
        <p:blipFill>
          <a:blip r:embed="rId2"/>
          <a:srcRect t="17091" r="3084" b="13182"/>
          <a:stretch>
            <a:fillRect/>
          </a:stretch>
        </p:blipFill>
        <p:spPr bwMode="auto">
          <a:xfrm>
            <a:off x="5410200" y="2209800"/>
            <a:ext cx="3552825" cy="11430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pPr eaLnBrk="1" hangingPunct="1"/>
            <a:r>
              <a:rPr lang="en-US" smtClean="0"/>
              <a:t>Power Distance and Terrorism</a:t>
            </a:r>
          </a:p>
        </p:txBody>
      </p:sp>
      <p:sp>
        <p:nvSpPr>
          <p:cNvPr id="5" name="Slide Number Placeholder 4"/>
          <p:cNvSpPr>
            <a:spLocks noGrp="1"/>
          </p:cNvSpPr>
          <p:nvPr>
            <p:ph type="sldNum" sz="quarter" idx="12"/>
          </p:nvPr>
        </p:nvSpPr>
        <p:spPr/>
        <p:txBody>
          <a:bodyPr/>
          <a:lstStyle/>
          <a:p>
            <a:pPr>
              <a:defRPr/>
            </a:pPr>
            <a:fld id="{6AAF1069-B1B7-4D57-ACED-E7DD4DA84573}" type="slidenum">
              <a:rPr lang="en-US"/>
              <a:pPr>
                <a:defRPr/>
              </a:pPr>
              <a:t>27</a:t>
            </a:fld>
            <a:endParaRPr lang="en-US"/>
          </a:p>
        </p:txBody>
      </p:sp>
      <p:sp>
        <p:nvSpPr>
          <p:cNvPr id="7" name="Content Placeholder 6"/>
          <p:cNvSpPr>
            <a:spLocks noGrp="1"/>
          </p:cNvSpPr>
          <p:nvPr>
            <p:ph idx="1"/>
          </p:nvPr>
        </p:nvSpPr>
        <p:spPr/>
        <p:txBody>
          <a:bodyPr rtlCol="0">
            <a:normAutofit/>
          </a:bodyPr>
          <a:lstStyle/>
          <a:p>
            <a:pPr eaLnBrk="1" fontAlgn="auto" hangingPunct="1">
              <a:spcAft>
                <a:spcPts val="0"/>
              </a:spcAft>
              <a:buFont typeface="Arial" pitchFamily="34" charset="0"/>
              <a:buChar char="•"/>
              <a:defRPr/>
            </a:pPr>
            <a:r>
              <a:rPr lang="en-US" dirty="0" smtClean="0"/>
              <a:t>Muslims in Arab World</a:t>
            </a:r>
          </a:p>
          <a:p>
            <a:pPr lvl="1" eaLnBrk="1" fontAlgn="auto" hangingPunct="1">
              <a:spcAft>
                <a:spcPts val="0"/>
              </a:spcAft>
              <a:buFont typeface="Arial" pitchFamily="34" charset="0"/>
              <a:buChar char="–"/>
              <a:defRPr/>
            </a:pPr>
            <a:r>
              <a:rPr lang="en-US" dirty="0" smtClean="0"/>
              <a:t>Overall PDI –  91</a:t>
            </a:r>
          </a:p>
          <a:p>
            <a:pPr lvl="1" eaLnBrk="1" fontAlgn="auto" hangingPunct="1">
              <a:spcAft>
                <a:spcPts val="0"/>
              </a:spcAft>
              <a:buFont typeface="Arial" pitchFamily="34" charset="0"/>
              <a:buChar char="–"/>
              <a:defRPr/>
            </a:pPr>
            <a:r>
              <a:rPr lang="en-US" dirty="0" smtClean="0"/>
              <a:t>Pakistan PDI – 97</a:t>
            </a:r>
          </a:p>
          <a:p>
            <a:pPr eaLnBrk="1" fontAlgn="auto" hangingPunct="1">
              <a:spcAft>
                <a:spcPts val="0"/>
              </a:spcAft>
              <a:buFont typeface="Arial" pitchFamily="34" charset="0"/>
              <a:buChar char="•"/>
              <a:defRPr/>
            </a:pPr>
            <a:r>
              <a:rPr lang="en-US" dirty="0" smtClean="0"/>
              <a:t>Explains obedience of</a:t>
            </a:r>
          </a:p>
          <a:p>
            <a:pPr marL="0" indent="0" eaLnBrk="1" fontAlgn="auto" hangingPunct="1">
              <a:spcAft>
                <a:spcPts val="0"/>
              </a:spcAft>
              <a:buFont typeface="Arial" pitchFamily="34" charset="0"/>
              <a:buNone/>
              <a:defRPr/>
            </a:pPr>
            <a:r>
              <a:rPr lang="en-US" dirty="0"/>
              <a:t> </a:t>
            </a:r>
            <a:r>
              <a:rPr lang="en-US" dirty="0" smtClean="0"/>
              <a:t>   followers to extremist leaders?</a:t>
            </a:r>
          </a:p>
          <a:p>
            <a:pPr eaLnBrk="1" fontAlgn="auto" hangingPunct="1">
              <a:spcAft>
                <a:spcPts val="0"/>
              </a:spcAft>
              <a:buFont typeface="Arial" pitchFamily="34" charset="0"/>
              <a:buChar char="•"/>
              <a:defRPr/>
            </a:pPr>
            <a:r>
              <a:rPr lang="en-US" dirty="0" smtClean="0"/>
              <a:t>Followers less likely to dissent </a:t>
            </a:r>
          </a:p>
          <a:p>
            <a:pPr marL="0" indent="0" eaLnBrk="1" fontAlgn="auto" hangingPunct="1">
              <a:spcAft>
                <a:spcPts val="0"/>
              </a:spcAft>
              <a:buFont typeface="Arial" pitchFamily="34" charset="0"/>
              <a:buNone/>
              <a:defRPr/>
            </a:pPr>
            <a:r>
              <a:rPr lang="en-US" dirty="0"/>
              <a:t> </a:t>
            </a:r>
            <a:r>
              <a:rPr lang="en-US" dirty="0" smtClean="0"/>
              <a:t>   (disagree) against the leader?</a:t>
            </a:r>
            <a:endParaRPr lang="en-US" dirty="0"/>
          </a:p>
        </p:txBody>
      </p:sp>
      <p:pic>
        <p:nvPicPr>
          <p:cNvPr id="89094" name="Content Placeholder 5"/>
          <p:cNvPicPr>
            <a:picLocks noChangeAspect="1"/>
          </p:cNvPicPr>
          <p:nvPr/>
        </p:nvPicPr>
        <p:blipFill>
          <a:blip r:embed="rId2"/>
          <a:srcRect t="14098"/>
          <a:stretch>
            <a:fillRect/>
          </a:stretch>
        </p:blipFill>
        <p:spPr bwMode="auto">
          <a:xfrm>
            <a:off x="6227763" y="1911350"/>
            <a:ext cx="2738437" cy="34290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Role of Cultural Dimensions on Behavior: Uncertainty Avoidance</a:t>
            </a:r>
            <a:endParaRPr lang="en-US" dirty="0"/>
          </a:p>
        </p:txBody>
      </p:sp>
      <p:sp>
        <p:nvSpPr>
          <p:cNvPr id="3" name="Content Placeholder 2"/>
          <p:cNvSpPr>
            <a:spLocks noGrp="1"/>
          </p:cNvSpPr>
          <p:nvPr>
            <p:ph idx="1"/>
          </p:nvPr>
        </p:nvSpPr>
        <p:spPr>
          <a:xfrm>
            <a:off x="457200" y="1600200"/>
            <a:ext cx="8534400" cy="5105400"/>
          </a:xfrm>
        </p:spPr>
        <p:txBody>
          <a:bodyPr rtlCol="0">
            <a:normAutofit fontScale="92500" lnSpcReduction="20000"/>
          </a:bodyPr>
          <a:lstStyle/>
          <a:p>
            <a:pPr eaLnBrk="1" fontAlgn="auto" hangingPunct="1">
              <a:spcAft>
                <a:spcPts val="0"/>
              </a:spcAft>
              <a:buFont typeface="Arial" pitchFamily="34" charset="0"/>
              <a:buChar char="•"/>
              <a:defRPr/>
            </a:pPr>
            <a:r>
              <a:rPr lang="en-US" dirty="0" smtClean="0"/>
              <a:t>Refers to a society’s tolerance for uncertainty and ambiguity</a:t>
            </a:r>
          </a:p>
          <a:p>
            <a:pPr eaLnBrk="1" fontAlgn="auto" hangingPunct="1">
              <a:spcAft>
                <a:spcPts val="0"/>
              </a:spcAft>
              <a:buFont typeface="Arial" pitchFamily="34" charset="0"/>
              <a:buChar char="•"/>
              <a:defRPr/>
            </a:pPr>
            <a:r>
              <a:rPr lang="en-US" dirty="0" smtClean="0"/>
              <a:t>Some cultures (via media, politicians) program their people to feel (un)comfortable when faced with uncertainty</a:t>
            </a:r>
          </a:p>
          <a:p>
            <a:pPr eaLnBrk="1" fontAlgn="auto" hangingPunct="1">
              <a:spcAft>
                <a:spcPts val="0"/>
              </a:spcAft>
              <a:buFont typeface="Arial" pitchFamily="34" charset="0"/>
              <a:buChar char="•"/>
              <a:defRPr/>
            </a:pPr>
            <a:r>
              <a:rPr lang="en-US" dirty="0" smtClean="0"/>
              <a:t>Unstructured situations can cause this uncertainty</a:t>
            </a:r>
          </a:p>
          <a:p>
            <a:pPr lvl="1" eaLnBrk="1" fontAlgn="auto" hangingPunct="1">
              <a:spcAft>
                <a:spcPts val="0"/>
              </a:spcAft>
              <a:buFont typeface="Arial" pitchFamily="34" charset="0"/>
              <a:buChar char="–"/>
              <a:defRPr/>
            </a:pPr>
            <a:r>
              <a:rPr lang="en-US" dirty="0" smtClean="0"/>
              <a:t>They are novel (new), unknown and surprising</a:t>
            </a:r>
          </a:p>
          <a:p>
            <a:pPr lvl="2" eaLnBrk="1" fontAlgn="auto" hangingPunct="1">
              <a:spcAft>
                <a:spcPts val="0"/>
              </a:spcAft>
              <a:buFont typeface="Arial" pitchFamily="34" charset="0"/>
              <a:buChar char="•"/>
              <a:defRPr/>
            </a:pPr>
            <a:r>
              <a:rPr lang="en-US" dirty="0" smtClean="0"/>
              <a:t>9/11</a:t>
            </a:r>
          </a:p>
          <a:p>
            <a:pPr eaLnBrk="1" fontAlgn="auto" hangingPunct="1">
              <a:spcAft>
                <a:spcPts val="0"/>
              </a:spcAft>
              <a:buFont typeface="Arial" pitchFamily="34" charset="0"/>
              <a:buChar char="•"/>
              <a:defRPr/>
            </a:pPr>
            <a:r>
              <a:rPr lang="en-US" dirty="0" smtClean="0"/>
              <a:t>Uncertainty avoiding cultures try to reduce the possibility of unstructured situations through laws</a:t>
            </a:r>
          </a:p>
          <a:p>
            <a:pPr lvl="1" eaLnBrk="1" fontAlgn="auto" hangingPunct="1">
              <a:spcAft>
                <a:spcPts val="0"/>
              </a:spcAft>
              <a:buFont typeface="Arial" pitchFamily="34" charset="0"/>
              <a:buChar char="–"/>
              <a:defRPr/>
            </a:pPr>
            <a:r>
              <a:rPr lang="en-US" dirty="0" smtClean="0"/>
              <a:t>They also tend to focus on absolute truth through religion</a:t>
            </a:r>
            <a:endParaRPr lang="en-US" dirty="0"/>
          </a:p>
        </p:txBody>
      </p:sp>
      <p:sp>
        <p:nvSpPr>
          <p:cNvPr id="5" name="Slide Number Placeholder 4"/>
          <p:cNvSpPr>
            <a:spLocks noGrp="1"/>
          </p:cNvSpPr>
          <p:nvPr>
            <p:ph type="sldNum" sz="quarter" idx="12"/>
          </p:nvPr>
        </p:nvSpPr>
        <p:spPr/>
        <p:txBody>
          <a:bodyPr/>
          <a:lstStyle/>
          <a:p>
            <a:pPr>
              <a:defRPr/>
            </a:pPr>
            <a:fld id="{8D0BC058-F57D-4C5F-9BEC-968F8BDC9D01}" type="slidenum">
              <a:rPr lang="en-US"/>
              <a:pPr>
                <a:defRPr/>
              </a:pPr>
              <a:t>28</a:t>
            </a:fld>
            <a:endParaRPr lang="en-US"/>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Role of Cultural Dimensions on Behavior: Uncertainty Avoidance</a:t>
            </a:r>
            <a:endParaRPr lang="en-US" dirty="0"/>
          </a:p>
        </p:txBody>
      </p:sp>
      <p:sp>
        <p:nvSpPr>
          <p:cNvPr id="91139" name="Content Placeholder 2"/>
          <p:cNvSpPr>
            <a:spLocks noGrp="1"/>
          </p:cNvSpPr>
          <p:nvPr>
            <p:ph idx="1"/>
          </p:nvPr>
        </p:nvSpPr>
        <p:spPr>
          <a:xfrm>
            <a:off x="457200" y="1600200"/>
            <a:ext cx="8534400" cy="5105400"/>
          </a:xfrm>
        </p:spPr>
        <p:txBody>
          <a:bodyPr/>
          <a:lstStyle/>
          <a:p>
            <a:pPr eaLnBrk="1" hangingPunct="1"/>
            <a:endParaRPr lang="en-US" smtClean="0"/>
          </a:p>
        </p:txBody>
      </p:sp>
      <p:sp>
        <p:nvSpPr>
          <p:cNvPr id="5" name="Slide Number Placeholder 4"/>
          <p:cNvSpPr>
            <a:spLocks noGrp="1"/>
          </p:cNvSpPr>
          <p:nvPr>
            <p:ph type="sldNum" sz="quarter" idx="12"/>
          </p:nvPr>
        </p:nvSpPr>
        <p:spPr/>
        <p:txBody>
          <a:bodyPr/>
          <a:lstStyle/>
          <a:p>
            <a:pPr>
              <a:defRPr/>
            </a:pPr>
            <a:fld id="{1CCC7D43-F98D-4716-99D2-CC5E424D7974}" type="slidenum">
              <a:rPr lang="en-US"/>
              <a:pPr>
                <a:defRPr/>
              </a:pPr>
              <a:t>29</a:t>
            </a:fld>
            <a:endParaRPr lang="en-US"/>
          </a:p>
        </p:txBody>
      </p:sp>
      <p:pic>
        <p:nvPicPr>
          <p:cNvPr id="91142" name="Picture 3"/>
          <p:cNvPicPr>
            <a:picLocks noChangeAspect="1" noChangeArrowheads="1"/>
          </p:cNvPicPr>
          <p:nvPr/>
        </p:nvPicPr>
        <p:blipFill>
          <a:blip r:embed="rId2"/>
          <a:srcRect/>
          <a:stretch>
            <a:fillRect/>
          </a:stretch>
        </p:blipFill>
        <p:spPr bwMode="auto">
          <a:xfrm>
            <a:off x="4845050" y="1579563"/>
            <a:ext cx="3689350" cy="4775200"/>
          </a:xfrm>
          <a:prstGeom prst="rect">
            <a:avLst/>
          </a:prstGeom>
          <a:noFill/>
          <a:ln w="9525">
            <a:noFill/>
            <a:miter lim="800000"/>
            <a:headEnd/>
            <a:tailEnd/>
          </a:ln>
        </p:spPr>
      </p:pic>
      <p:pic>
        <p:nvPicPr>
          <p:cNvPr id="91143" name="Picture 4"/>
          <p:cNvPicPr>
            <a:picLocks noChangeAspect="1" noChangeArrowheads="1"/>
          </p:cNvPicPr>
          <p:nvPr/>
        </p:nvPicPr>
        <p:blipFill>
          <a:blip r:embed="rId3"/>
          <a:srcRect/>
          <a:stretch>
            <a:fillRect/>
          </a:stretch>
        </p:blipFill>
        <p:spPr bwMode="auto">
          <a:xfrm>
            <a:off x="914400" y="1579563"/>
            <a:ext cx="3192463" cy="47752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culture?</a:t>
            </a:r>
            <a:endParaRPr lang="en-GB" dirty="0"/>
          </a:p>
        </p:txBody>
      </p:sp>
      <p:sp>
        <p:nvSpPr>
          <p:cNvPr id="3" name="Content Placeholder 2"/>
          <p:cNvSpPr>
            <a:spLocks noGrp="1"/>
          </p:cNvSpPr>
          <p:nvPr>
            <p:ph sz="half" idx="1"/>
          </p:nvPr>
        </p:nvSpPr>
        <p:spPr>
          <a:xfrm>
            <a:off x="467544" y="1600200"/>
            <a:ext cx="4028256" cy="4525963"/>
          </a:xfrm>
        </p:spPr>
        <p:txBody>
          <a:bodyPr/>
          <a:lstStyle/>
          <a:p>
            <a:r>
              <a:rPr lang="en-US" dirty="0" smtClean="0"/>
              <a:t>“surface culture”</a:t>
            </a:r>
          </a:p>
          <a:p>
            <a:endParaRPr lang="en-GB" dirty="0"/>
          </a:p>
        </p:txBody>
      </p:sp>
      <p:sp>
        <p:nvSpPr>
          <p:cNvPr id="4" name="Content Placeholder 3"/>
          <p:cNvSpPr>
            <a:spLocks noGrp="1"/>
          </p:cNvSpPr>
          <p:nvPr>
            <p:ph sz="half" idx="2"/>
          </p:nvPr>
        </p:nvSpPr>
        <p:spPr/>
        <p:txBody>
          <a:bodyPr/>
          <a:lstStyle/>
          <a:p>
            <a:r>
              <a:rPr lang="en-US" dirty="0" smtClean="0"/>
              <a:t>“deep culture”</a:t>
            </a:r>
          </a:p>
          <a:p>
            <a:endParaRPr lang="en-GB"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Role of Cultural Dimensions on Behavior: Uncertainty Avoidance</a:t>
            </a:r>
            <a:endParaRPr lang="en-US" dirty="0"/>
          </a:p>
        </p:txBody>
      </p:sp>
      <p:sp>
        <p:nvSpPr>
          <p:cNvPr id="92163" name="Content Placeholder 2"/>
          <p:cNvSpPr>
            <a:spLocks noGrp="1"/>
          </p:cNvSpPr>
          <p:nvPr>
            <p:ph idx="1"/>
          </p:nvPr>
        </p:nvSpPr>
        <p:spPr>
          <a:xfrm>
            <a:off x="457200" y="1600200"/>
            <a:ext cx="8534400" cy="4953000"/>
          </a:xfrm>
        </p:spPr>
        <p:txBody>
          <a:bodyPr/>
          <a:lstStyle/>
          <a:p>
            <a:pPr eaLnBrk="1" hangingPunct="1"/>
            <a:r>
              <a:rPr lang="en-US" dirty="0" smtClean="0"/>
              <a:t>China has replaced uncertainty-avoidance with </a:t>
            </a:r>
            <a:r>
              <a:rPr lang="en-US" b="1" dirty="0" smtClean="0"/>
              <a:t>Confucian dynamism </a:t>
            </a:r>
            <a:r>
              <a:rPr lang="en-US" dirty="0" smtClean="0"/>
              <a:t>(Bond, 1988)</a:t>
            </a:r>
          </a:p>
          <a:p>
            <a:pPr lvl="1" eaLnBrk="1" hangingPunct="1"/>
            <a:r>
              <a:rPr lang="en-US" dirty="0" smtClean="0"/>
              <a:t>Confucian Dynasty related to virtue</a:t>
            </a:r>
          </a:p>
          <a:p>
            <a:pPr eaLnBrk="1" hangingPunct="1"/>
            <a:r>
              <a:rPr lang="en-US" dirty="0" smtClean="0"/>
              <a:t>Instead of absolute truth they focus on virtue and honor like other Asian countries</a:t>
            </a:r>
          </a:p>
          <a:p>
            <a:pPr eaLnBrk="1" hangingPunct="1"/>
            <a:r>
              <a:rPr lang="en-US" dirty="0" smtClean="0"/>
              <a:t>Samurai Code – Bushido</a:t>
            </a:r>
          </a:p>
          <a:p>
            <a:pPr lvl="1" eaLnBrk="1" hangingPunct="1"/>
            <a:r>
              <a:rPr lang="en-US" dirty="0" smtClean="0"/>
              <a:t>Seppuku</a:t>
            </a:r>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36B244E8-BFCB-42AA-9AE4-5B0FC14F669F}" type="slidenum">
              <a:rPr lang="en-US"/>
              <a:pPr>
                <a:defRPr/>
              </a:pPr>
              <a:t>30</a:t>
            </a:fld>
            <a:endParaRPr lang="en-US"/>
          </a:p>
        </p:txBody>
      </p:sp>
      <p:pic>
        <p:nvPicPr>
          <p:cNvPr id="92166" name="Picture 2"/>
          <p:cNvPicPr>
            <a:picLocks noChangeAspect="1" noChangeArrowheads="1"/>
          </p:cNvPicPr>
          <p:nvPr/>
        </p:nvPicPr>
        <p:blipFill>
          <a:blip r:embed="rId2"/>
          <a:srcRect/>
          <a:stretch>
            <a:fillRect/>
          </a:stretch>
        </p:blipFill>
        <p:spPr bwMode="auto">
          <a:xfrm>
            <a:off x="6096000" y="3733800"/>
            <a:ext cx="2767013" cy="3001963"/>
          </a:xfrm>
          <a:prstGeom prst="rect">
            <a:avLst/>
          </a:prstGeom>
          <a:noFill/>
          <a:ln w="9525">
            <a:noFill/>
            <a:miter lim="800000"/>
            <a:headEnd/>
            <a:tailEnd/>
          </a:ln>
        </p:spPr>
      </p:pic>
      <p:pic>
        <p:nvPicPr>
          <p:cNvPr id="92167" name="Picture 3"/>
          <p:cNvPicPr>
            <a:picLocks noChangeAspect="1" noChangeArrowheads="1"/>
          </p:cNvPicPr>
          <p:nvPr/>
        </p:nvPicPr>
        <p:blipFill>
          <a:blip r:embed="rId3"/>
          <a:srcRect t="38206" b="38622"/>
          <a:stretch>
            <a:fillRect/>
          </a:stretch>
        </p:blipFill>
        <p:spPr bwMode="auto">
          <a:xfrm>
            <a:off x="538163" y="5486400"/>
            <a:ext cx="5410200" cy="627063"/>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Content Placeholder 2"/>
          <p:cNvSpPr>
            <a:spLocks noGrp="1"/>
          </p:cNvSpPr>
          <p:nvPr>
            <p:ph idx="1"/>
          </p:nvPr>
        </p:nvSpPr>
        <p:spPr>
          <a:xfrm>
            <a:off x="457200" y="1600200"/>
            <a:ext cx="8534400" cy="4953000"/>
          </a:xfrm>
        </p:spPr>
        <p:txBody>
          <a:bodyPr/>
          <a:lstStyle/>
          <a:p>
            <a:pPr eaLnBrk="1" hangingPunct="1"/>
            <a:endParaRPr lang="en-US" smtClean="0"/>
          </a:p>
        </p:txBody>
      </p:sp>
      <p:sp>
        <p:nvSpPr>
          <p:cNvPr id="5" name="Slide Number Placeholder 4"/>
          <p:cNvSpPr>
            <a:spLocks noGrp="1"/>
          </p:cNvSpPr>
          <p:nvPr>
            <p:ph type="sldNum" sz="quarter" idx="12"/>
          </p:nvPr>
        </p:nvSpPr>
        <p:spPr/>
        <p:txBody>
          <a:bodyPr/>
          <a:lstStyle/>
          <a:p>
            <a:pPr>
              <a:defRPr/>
            </a:pPr>
            <a:fld id="{17D4F7DA-9521-4735-99D0-C0AE5C0D4443}" type="slidenum">
              <a:rPr lang="en-US"/>
              <a:pPr>
                <a:defRPr/>
              </a:pPr>
              <a:t>31</a:t>
            </a:fld>
            <a:endParaRPr lang="en-US"/>
          </a:p>
        </p:txBody>
      </p:sp>
      <p:pic>
        <p:nvPicPr>
          <p:cNvPr id="93189" name="Picture 3"/>
          <p:cNvPicPr>
            <a:picLocks noChangeAspect="1" noChangeArrowheads="1"/>
          </p:cNvPicPr>
          <p:nvPr/>
        </p:nvPicPr>
        <p:blipFill>
          <a:blip r:embed="rId2"/>
          <a:srcRect b="3880"/>
          <a:stretch>
            <a:fillRect/>
          </a:stretch>
        </p:blipFill>
        <p:spPr bwMode="auto">
          <a:xfrm>
            <a:off x="1295400" y="685800"/>
            <a:ext cx="6534150" cy="5540375"/>
          </a:xfrm>
          <a:prstGeom prst="rect">
            <a:avLst/>
          </a:prstGeom>
          <a:noFill/>
          <a:ln w="9525">
            <a:noFill/>
            <a:miter lim="800000"/>
            <a:headEnd/>
            <a:tailEnd/>
          </a:ln>
        </p:spPr>
      </p:pic>
      <p:sp>
        <p:nvSpPr>
          <p:cNvPr id="93190" name="Title 5"/>
          <p:cNvSpPr>
            <a:spLocks noGrp="1"/>
          </p:cNvSpPr>
          <p:nvPr>
            <p:ph type="title"/>
          </p:nvPr>
        </p:nvSpPr>
        <p:spPr/>
        <p:txBody>
          <a:bodyPr/>
          <a:lstStyle/>
          <a:p>
            <a:pPr eaLnBrk="1" hangingPunct="1"/>
            <a:endParaRPr lang="en-US" smtClean="0"/>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CC056AE2-16A9-47A1-9F4A-B8DA4A7B4E1D}" type="slidenum">
              <a:rPr lang="en-US"/>
              <a:pPr>
                <a:defRPr/>
              </a:pPr>
              <a:t>32</a:t>
            </a:fld>
            <a:endParaRPr lang="en-US"/>
          </a:p>
        </p:txBody>
      </p:sp>
      <p:pic>
        <p:nvPicPr>
          <p:cNvPr id="94212" name="Picture 2"/>
          <p:cNvPicPr>
            <a:picLocks noChangeAspect="1" noChangeArrowheads="1"/>
          </p:cNvPicPr>
          <p:nvPr/>
        </p:nvPicPr>
        <p:blipFill>
          <a:blip r:embed="rId2"/>
          <a:srcRect l="14790" r="15784"/>
          <a:stretch>
            <a:fillRect/>
          </a:stretch>
        </p:blipFill>
        <p:spPr bwMode="auto">
          <a:xfrm>
            <a:off x="1828800" y="381000"/>
            <a:ext cx="5586413" cy="5995988"/>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Role of Cultural Dimensions on Behavior: Long Term Orientation</a:t>
            </a:r>
            <a:endParaRPr lang="en-US" dirty="0"/>
          </a:p>
        </p:txBody>
      </p:sp>
      <p:sp>
        <p:nvSpPr>
          <p:cNvPr id="95235" name="Content Placeholder 2"/>
          <p:cNvSpPr>
            <a:spLocks noGrp="1"/>
          </p:cNvSpPr>
          <p:nvPr>
            <p:ph idx="1"/>
          </p:nvPr>
        </p:nvSpPr>
        <p:spPr>
          <a:xfrm>
            <a:off x="457200" y="1600200"/>
            <a:ext cx="8534400" cy="4953000"/>
          </a:xfrm>
        </p:spPr>
        <p:txBody>
          <a:bodyPr>
            <a:normAutofit fontScale="92500" lnSpcReduction="10000"/>
          </a:bodyPr>
          <a:lstStyle/>
          <a:p>
            <a:r>
              <a:rPr lang="en-US" b="1" dirty="0"/>
              <a:t>Long-Term Orientation</a:t>
            </a:r>
            <a:r>
              <a:rPr lang="en-US" dirty="0"/>
              <a:t> is the fifth dimension of </a:t>
            </a:r>
            <a:r>
              <a:rPr lang="en-US" dirty="0" err="1"/>
              <a:t>Hofstede</a:t>
            </a:r>
            <a:r>
              <a:rPr lang="en-US" dirty="0"/>
              <a:t> which was added after the original four to try to distinguish the difference in thinking between the East and West. From the original IBM studies, this difference was something that could not be deduced. Therefore, </a:t>
            </a:r>
            <a:r>
              <a:rPr lang="en-US" dirty="0" err="1"/>
              <a:t>Hofstede</a:t>
            </a:r>
            <a:r>
              <a:rPr lang="en-US" dirty="0"/>
              <a:t> created a Chinese value survey which was distributed across 23 countries. From these results, and with an understanding of the influence of the teaching of Confucius on the East, long term vs. short term orientation became the fifth cultural dimension. </a:t>
            </a:r>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687B153F-0738-4EE4-B1A8-545BBF62D28E}" type="slidenum">
              <a:rPr lang="en-US"/>
              <a:pPr>
                <a:defRPr/>
              </a:pPr>
              <a:t>33</a:t>
            </a:fld>
            <a:endParaRPr lang="en-US"/>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Confucian work dynamism</a:t>
            </a:r>
          </a:p>
        </p:txBody>
      </p:sp>
      <p:sp>
        <p:nvSpPr>
          <p:cNvPr id="3" name="Content Placeholder 2"/>
          <p:cNvSpPr>
            <a:spLocks noGrp="1"/>
          </p:cNvSpPr>
          <p:nvPr>
            <p:ph idx="1"/>
          </p:nvPr>
        </p:nvSpPr>
        <p:spPr>
          <a:xfrm>
            <a:off x="457200" y="1600200"/>
            <a:ext cx="8229600" cy="4781128"/>
          </a:xfrm>
        </p:spPr>
        <p:txBody>
          <a:bodyPr>
            <a:normAutofit lnSpcReduction="10000"/>
          </a:bodyPr>
          <a:lstStyle/>
          <a:p>
            <a:r>
              <a:rPr lang="en-US" dirty="0"/>
              <a:t>Bond (1988) Some cultures focus on virtue</a:t>
            </a:r>
            <a:r>
              <a:rPr lang="en-US" dirty="0" smtClean="0"/>
              <a:t>.</a:t>
            </a:r>
          </a:p>
          <a:p>
            <a:r>
              <a:rPr lang="en-US" dirty="0" smtClean="0"/>
              <a:t>Asian </a:t>
            </a:r>
            <a:r>
              <a:rPr lang="en-US" dirty="0"/>
              <a:t>countries tend to have a </a:t>
            </a:r>
            <a:r>
              <a:rPr lang="en-US" b="1" dirty="0"/>
              <a:t>long-term </a:t>
            </a:r>
            <a:r>
              <a:rPr lang="en-US" b="1" dirty="0" smtClean="0"/>
              <a:t>orientation</a:t>
            </a:r>
            <a:endParaRPr lang="en-US" dirty="0"/>
          </a:p>
          <a:p>
            <a:r>
              <a:rPr lang="en-US" dirty="0"/>
              <a:t>Value persistence, loyalty and trustworthiness</a:t>
            </a:r>
          </a:p>
          <a:p>
            <a:r>
              <a:rPr lang="en-US" dirty="0"/>
              <a:t>Relationships are based on social status</a:t>
            </a:r>
          </a:p>
          <a:p>
            <a:r>
              <a:rPr lang="en-US" dirty="0"/>
              <a:t>Need to protect collective identity and respect </a:t>
            </a:r>
            <a:r>
              <a:rPr lang="en-US" dirty="0" smtClean="0"/>
              <a:t>tradition “saving face”</a:t>
            </a:r>
            <a:endParaRPr lang="en-US" dirty="0"/>
          </a:p>
          <a:p>
            <a:pPr lvl="1"/>
            <a:r>
              <a:rPr lang="en-US" dirty="0"/>
              <a:t>Instead of bringing disgrace to the family, perform seppuku :-/</a:t>
            </a:r>
          </a:p>
          <a:p>
            <a:endParaRPr lang="en-US" dirty="0"/>
          </a:p>
        </p:txBody>
      </p:sp>
    </p:spTree>
    <p:extLst>
      <p:ext uri="{BB962C8B-B14F-4D97-AF65-F5344CB8AC3E}">
        <p14:creationId xmlns:p14="http://schemas.microsoft.com/office/powerpoint/2010/main" val="10889216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Role of Cultural Dimensions on Behavior: Long Term Orientation</a:t>
            </a:r>
            <a:endParaRPr lang="en-US" dirty="0"/>
          </a:p>
        </p:txBody>
      </p:sp>
      <p:sp>
        <p:nvSpPr>
          <p:cNvPr id="96259" name="Content Placeholder 2"/>
          <p:cNvSpPr>
            <a:spLocks noGrp="1"/>
          </p:cNvSpPr>
          <p:nvPr>
            <p:ph idx="1"/>
          </p:nvPr>
        </p:nvSpPr>
        <p:spPr>
          <a:xfrm>
            <a:off x="457200" y="1600200"/>
            <a:ext cx="8534400" cy="4953000"/>
          </a:xfrm>
        </p:spPr>
        <p:txBody>
          <a:bodyPr/>
          <a:lstStyle/>
          <a:p>
            <a:pPr eaLnBrk="1" hangingPunct="1"/>
            <a:r>
              <a:rPr lang="en-US" dirty="0" smtClean="0"/>
              <a:t>US, Finland, France </a:t>
            </a:r>
            <a:r>
              <a:rPr lang="en-US" dirty="0" smtClean="0"/>
              <a:t>and Germany have a short-term orientation</a:t>
            </a:r>
          </a:p>
          <a:p>
            <a:pPr eaLnBrk="1" hangingPunct="1"/>
            <a:r>
              <a:rPr lang="en-US" dirty="0" smtClean="0"/>
              <a:t>Value personal steadiness and stability</a:t>
            </a:r>
          </a:p>
          <a:p>
            <a:pPr eaLnBrk="1" hangingPunct="1"/>
            <a:r>
              <a:rPr lang="en-US" dirty="0" smtClean="0"/>
              <a:t>Focus on the future instead of the past</a:t>
            </a:r>
          </a:p>
          <a:p>
            <a:pPr eaLnBrk="1" hangingPunct="1"/>
            <a:r>
              <a:rPr lang="en-US" dirty="0" smtClean="0"/>
              <a:t>Innovation is highly valued</a:t>
            </a:r>
          </a:p>
          <a:p>
            <a:pPr eaLnBrk="1" hangingPunct="1"/>
            <a:r>
              <a:rPr lang="en-US" dirty="0" smtClean="0"/>
              <a:t>Efficiency!</a:t>
            </a:r>
          </a:p>
          <a:p>
            <a:pPr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56AF1059-486D-4F3B-B83B-20CC033DE9EF}" type="slidenum">
              <a:rPr lang="en-US"/>
              <a:pPr>
                <a:defRPr/>
              </a:pPr>
              <a:t>35</a:t>
            </a:fld>
            <a:endParaRPr lang="en-US"/>
          </a:p>
        </p:txBody>
      </p:sp>
      <p:pic>
        <p:nvPicPr>
          <p:cNvPr id="96263" name="Picture 3"/>
          <p:cNvPicPr>
            <a:picLocks noChangeAspect="1" noChangeArrowheads="1"/>
          </p:cNvPicPr>
          <p:nvPr/>
        </p:nvPicPr>
        <p:blipFill>
          <a:blip r:embed="rId2"/>
          <a:srcRect/>
          <a:stretch>
            <a:fillRect/>
          </a:stretch>
        </p:blipFill>
        <p:spPr bwMode="auto">
          <a:xfrm>
            <a:off x="5796136" y="4653136"/>
            <a:ext cx="2486025" cy="19685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4"/>
          <p:cNvPicPr>
            <a:picLocks noChangeAspect="1" noChangeArrowheads="1"/>
          </p:cNvPicPr>
          <p:nvPr/>
        </p:nvPicPr>
        <p:blipFill>
          <a:blip r:embed="rId3"/>
          <a:srcRect l="31906" t="11459" r="17436" b="4059"/>
          <a:stretch>
            <a:fillRect/>
          </a:stretch>
        </p:blipFill>
        <p:spPr bwMode="auto">
          <a:xfrm>
            <a:off x="209550" y="1455738"/>
            <a:ext cx="2538413" cy="5292725"/>
          </a:xfrm>
          <a:prstGeom prst="rect">
            <a:avLst/>
          </a:prstGeom>
          <a:noFill/>
          <a:ln w="9525">
            <a:noFill/>
            <a:miter lim="800000"/>
            <a:headEnd/>
            <a:tailEnd/>
          </a:ln>
        </p:spPr>
      </p:pic>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Role of Cultural Dimensions on Behavior: </a:t>
            </a:r>
            <a:r>
              <a:rPr lang="en-US" dirty="0" err="1" smtClean="0"/>
              <a:t>Proxemic</a:t>
            </a:r>
            <a:r>
              <a:rPr lang="en-US" dirty="0" smtClean="0"/>
              <a:t> Theory (Hall, 1966)</a:t>
            </a:r>
            <a:endParaRPr lang="en-US" dirty="0"/>
          </a:p>
        </p:txBody>
      </p:sp>
      <p:sp>
        <p:nvSpPr>
          <p:cNvPr id="5" name="Slide Number Placeholder 4"/>
          <p:cNvSpPr>
            <a:spLocks noGrp="1"/>
          </p:cNvSpPr>
          <p:nvPr>
            <p:ph type="sldNum" sz="quarter" idx="12"/>
          </p:nvPr>
        </p:nvSpPr>
        <p:spPr/>
        <p:txBody>
          <a:bodyPr/>
          <a:lstStyle/>
          <a:p>
            <a:pPr>
              <a:defRPr/>
            </a:pPr>
            <a:fld id="{B7D57029-A8AB-4ED7-9163-6CE4146ED803}" type="slidenum">
              <a:rPr lang="en-US"/>
              <a:pPr>
                <a:defRPr/>
              </a:pPr>
              <a:t>36</a:t>
            </a:fld>
            <a:endParaRPr lang="en-US"/>
          </a:p>
        </p:txBody>
      </p:sp>
      <p:sp>
        <p:nvSpPr>
          <p:cNvPr id="97286" name="TextBox 9"/>
          <p:cNvSpPr txBox="1">
            <a:spLocks noChangeArrowheads="1"/>
          </p:cNvSpPr>
          <p:nvPr/>
        </p:nvSpPr>
        <p:spPr bwMode="auto">
          <a:xfrm>
            <a:off x="6467475" y="5451475"/>
            <a:ext cx="2401888" cy="831850"/>
          </a:xfrm>
          <a:prstGeom prst="rect">
            <a:avLst/>
          </a:prstGeom>
          <a:noFill/>
          <a:ln w="9525">
            <a:noFill/>
            <a:miter lim="800000"/>
            <a:headEnd/>
            <a:tailEnd/>
          </a:ln>
        </p:spPr>
        <p:txBody>
          <a:bodyPr>
            <a:spAutoFit/>
          </a:bodyPr>
          <a:lstStyle/>
          <a:p>
            <a:r>
              <a:rPr lang="en-US" sz="2400"/>
              <a:t>Rest of public can be here</a:t>
            </a:r>
          </a:p>
        </p:txBody>
      </p:sp>
      <p:sp>
        <p:nvSpPr>
          <p:cNvPr id="97287" name="TextBox 10"/>
          <p:cNvSpPr txBox="1">
            <a:spLocks noChangeArrowheads="1"/>
          </p:cNvSpPr>
          <p:nvPr/>
        </p:nvSpPr>
        <p:spPr bwMode="auto">
          <a:xfrm>
            <a:off x="5245100" y="4251325"/>
            <a:ext cx="3898900" cy="830263"/>
          </a:xfrm>
          <a:prstGeom prst="rect">
            <a:avLst/>
          </a:prstGeom>
          <a:noFill/>
          <a:ln w="9525">
            <a:noFill/>
            <a:miter lim="800000"/>
            <a:headEnd/>
            <a:tailEnd/>
          </a:ln>
        </p:spPr>
        <p:txBody>
          <a:bodyPr>
            <a:spAutoFit/>
          </a:bodyPr>
          <a:lstStyle/>
          <a:p>
            <a:r>
              <a:rPr lang="en-US" sz="2400"/>
              <a:t>Acquaintances should stay out here</a:t>
            </a:r>
          </a:p>
        </p:txBody>
      </p:sp>
      <p:sp>
        <p:nvSpPr>
          <p:cNvPr id="97288" name="TextBox 11"/>
          <p:cNvSpPr txBox="1">
            <a:spLocks noChangeArrowheads="1"/>
          </p:cNvSpPr>
          <p:nvPr/>
        </p:nvSpPr>
        <p:spPr bwMode="auto">
          <a:xfrm>
            <a:off x="2835275" y="1878013"/>
            <a:ext cx="6034088" cy="461962"/>
          </a:xfrm>
          <a:prstGeom prst="rect">
            <a:avLst/>
          </a:prstGeom>
          <a:noFill/>
          <a:ln w="9525">
            <a:noFill/>
            <a:miter lim="800000"/>
            <a:headEnd/>
            <a:tailEnd/>
          </a:ln>
        </p:spPr>
        <p:txBody>
          <a:bodyPr>
            <a:spAutoFit/>
          </a:bodyPr>
          <a:lstStyle/>
          <a:p>
            <a:r>
              <a:rPr lang="en-US" sz="2400"/>
              <a:t>For whispering, embracing, hugging, kissing</a:t>
            </a:r>
          </a:p>
        </p:txBody>
      </p:sp>
      <p:sp>
        <p:nvSpPr>
          <p:cNvPr id="97289" name="TextBox 12"/>
          <p:cNvSpPr txBox="1">
            <a:spLocks noChangeArrowheads="1"/>
          </p:cNvSpPr>
          <p:nvPr/>
        </p:nvSpPr>
        <p:spPr bwMode="auto">
          <a:xfrm>
            <a:off x="3963988" y="2970213"/>
            <a:ext cx="5145087" cy="461962"/>
          </a:xfrm>
          <a:prstGeom prst="rect">
            <a:avLst/>
          </a:prstGeom>
          <a:noFill/>
          <a:ln w="9525">
            <a:noFill/>
            <a:miter lim="800000"/>
            <a:headEnd/>
            <a:tailEnd/>
          </a:ln>
        </p:spPr>
        <p:txBody>
          <a:bodyPr>
            <a:spAutoFit/>
          </a:bodyPr>
          <a:lstStyle/>
          <a:p>
            <a:r>
              <a:rPr lang="en-US" sz="2400"/>
              <a:t>Family and friends can interact with you </a:t>
            </a:r>
          </a:p>
        </p:txBody>
      </p:sp>
      <p:cxnSp>
        <p:nvCxnSpPr>
          <p:cNvPr id="6" name="Straight Connector 5"/>
          <p:cNvCxnSpPr/>
          <p:nvPr/>
        </p:nvCxnSpPr>
        <p:spPr>
          <a:xfrm>
            <a:off x="1371600" y="5867400"/>
            <a:ext cx="510540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371600" y="4606925"/>
            <a:ext cx="3836988"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97292" name="Rectangle 14"/>
          <p:cNvSpPr>
            <a:spLocks noChangeArrowheads="1"/>
          </p:cNvSpPr>
          <p:nvPr/>
        </p:nvSpPr>
        <p:spPr bwMode="auto">
          <a:xfrm>
            <a:off x="3213100" y="4667250"/>
            <a:ext cx="1116013" cy="400050"/>
          </a:xfrm>
          <a:prstGeom prst="rect">
            <a:avLst/>
          </a:prstGeom>
          <a:noFill/>
          <a:ln w="9525">
            <a:noFill/>
            <a:miter lim="800000"/>
            <a:headEnd/>
            <a:tailEnd/>
          </a:ln>
        </p:spPr>
        <p:txBody>
          <a:bodyPr wrap="none">
            <a:spAutoFit/>
          </a:bodyPr>
          <a:lstStyle/>
          <a:p>
            <a:r>
              <a:rPr lang="en-US" sz="2000"/>
              <a:t>1.2-3.7m</a:t>
            </a:r>
          </a:p>
        </p:txBody>
      </p:sp>
      <p:sp>
        <p:nvSpPr>
          <p:cNvPr id="97293" name="Rectangle 18"/>
          <p:cNvSpPr>
            <a:spLocks noChangeArrowheads="1"/>
          </p:cNvSpPr>
          <p:nvPr/>
        </p:nvSpPr>
        <p:spPr bwMode="auto">
          <a:xfrm>
            <a:off x="3244850" y="5943600"/>
            <a:ext cx="1965325" cy="400050"/>
          </a:xfrm>
          <a:prstGeom prst="rect">
            <a:avLst/>
          </a:prstGeom>
          <a:noFill/>
          <a:ln w="9525">
            <a:noFill/>
            <a:miter lim="800000"/>
            <a:headEnd/>
            <a:tailEnd/>
          </a:ln>
        </p:spPr>
        <p:txBody>
          <a:bodyPr wrap="none">
            <a:spAutoFit/>
          </a:bodyPr>
          <a:lstStyle/>
          <a:p>
            <a:r>
              <a:rPr lang="en-US" sz="2000"/>
              <a:t>Upwards of 3.7m</a:t>
            </a:r>
          </a:p>
        </p:txBody>
      </p:sp>
      <p:cxnSp>
        <p:nvCxnSpPr>
          <p:cNvPr id="20" name="Straight Connector 19"/>
          <p:cNvCxnSpPr/>
          <p:nvPr/>
        </p:nvCxnSpPr>
        <p:spPr>
          <a:xfrm>
            <a:off x="1371600" y="3201988"/>
            <a:ext cx="250825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97295" name="Rectangle 22"/>
          <p:cNvSpPr>
            <a:spLocks noChangeArrowheads="1"/>
          </p:cNvSpPr>
          <p:nvPr/>
        </p:nvSpPr>
        <p:spPr bwMode="auto">
          <a:xfrm>
            <a:off x="2354263" y="3260725"/>
            <a:ext cx="1225550" cy="400050"/>
          </a:xfrm>
          <a:prstGeom prst="rect">
            <a:avLst/>
          </a:prstGeom>
          <a:noFill/>
          <a:ln w="9525">
            <a:noFill/>
            <a:miter lim="800000"/>
            <a:headEnd/>
            <a:tailEnd/>
          </a:ln>
        </p:spPr>
        <p:txBody>
          <a:bodyPr wrap="none">
            <a:spAutoFit/>
          </a:bodyPr>
          <a:lstStyle/>
          <a:p>
            <a:r>
              <a:rPr lang="en-US" sz="2000"/>
              <a:t>46-120cm</a:t>
            </a:r>
          </a:p>
        </p:txBody>
      </p:sp>
      <p:cxnSp>
        <p:nvCxnSpPr>
          <p:cNvPr id="25" name="Straight Connector 24"/>
          <p:cNvCxnSpPr/>
          <p:nvPr/>
        </p:nvCxnSpPr>
        <p:spPr>
          <a:xfrm>
            <a:off x="1371600" y="2108200"/>
            <a:ext cx="1401763"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97297" name="Rectangle 26"/>
          <p:cNvSpPr>
            <a:spLocks noChangeArrowheads="1"/>
          </p:cNvSpPr>
          <p:nvPr/>
        </p:nvSpPr>
        <p:spPr bwMode="auto">
          <a:xfrm>
            <a:off x="2881313" y="4102100"/>
            <a:ext cx="1778000" cy="461963"/>
          </a:xfrm>
          <a:prstGeom prst="rect">
            <a:avLst/>
          </a:prstGeom>
          <a:noFill/>
          <a:ln w="9525">
            <a:noFill/>
            <a:miter lim="800000"/>
            <a:headEnd/>
            <a:tailEnd/>
          </a:ln>
        </p:spPr>
        <p:txBody>
          <a:bodyPr wrap="none">
            <a:spAutoFit/>
          </a:bodyPr>
          <a:lstStyle/>
          <a:p>
            <a:r>
              <a:rPr lang="en-US" sz="2400"/>
              <a:t>Social Space </a:t>
            </a:r>
          </a:p>
        </p:txBody>
      </p:sp>
      <p:sp>
        <p:nvSpPr>
          <p:cNvPr id="97298" name="Rectangle 27"/>
          <p:cNvSpPr>
            <a:spLocks noChangeArrowheads="1"/>
          </p:cNvSpPr>
          <p:nvPr/>
        </p:nvSpPr>
        <p:spPr bwMode="auto">
          <a:xfrm>
            <a:off x="3357563" y="5405438"/>
            <a:ext cx="1741487" cy="461962"/>
          </a:xfrm>
          <a:prstGeom prst="rect">
            <a:avLst/>
          </a:prstGeom>
          <a:noFill/>
          <a:ln w="9525">
            <a:noFill/>
            <a:miter lim="800000"/>
            <a:headEnd/>
            <a:tailEnd/>
          </a:ln>
        </p:spPr>
        <p:txBody>
          <a:bodyPr wrap="none">
            <a:spAutoFit/>
          </a:bodyPr>
          <a:lstStyle/>
          <a:p>
            <a:r>
              <a:rPr lang="en-US" sz="2400"/>
              <a:t>Public Space</a:t>
            </a:r>
          </a:p>
        </p:txBody>
      </p:sp>
      <p:sp>
        <p:nvSpPr>
          <p:cNvPr id="97299" name="Rectangle 28"/>
          <p:cNvSpPr>
            <a:spLocks noChangeArrowheads="1"/>
          </p:cNvSpPr>
          <p:nvPr/>
        </p:nvSpPr>
        <p:spPr bwMode="auto">
          <a:xfrm>
            <a:off x="1817688" y="2740025"/>
            <a:ext cx="2127250" cy="461963"/>
          </a:xfrm>
          <a:prstGeom prst="rect">
            <a:avLst/>
          </a:prstGeom>
          <a:noFill/>
          <a:ln w="9525">
            <a:noFill/>
            <a:miter lim="800000"/>
            <a:headEnd/>
            <a:tailEnd/>
          </a:ln>
        </p:spPr>
        <p:txBody>
          <a:bodyPr wrap="none">
            <a:spAutoFit/>
          </a:bodyPr>
          <a:lstStyle/>
          <a:p>
            <a:r>
              <a:rPr lang="en-US" sz="2400"/>
              <a:t>Personal Space </a:t>
            </a:r>
          </a:p>
        </p:txBody>
      </p:sp>
      <p:sp>
        <p:nvSpPr>
          <p:cNvPr id="97300" name="Rectangle 29"/>
          <p:cNvSpPr>
            <a:spLocks noChangeArrowheads="1"/>
          </p:cNvSpPr>
          <p:nvPr/>
        </p:nvSpPr>
        <p:spPr bwMode="auto">
          <a:xfrm>
            <a:off x="1677988" y="2108200"/>
            <a:ext cx="1095375" cy="400050"/>
          </a:xfrm>
          <a:prstGeom prst="rect">
            <a:avLst/>
          </a:prstGeom>
          <a:noFill/>
          <a:ln w="9525">
            <a:noFill/>
            <a:miter lim="800000"/>
            <a:headEnd/>
            <a:tailEnd/>
          </a:ln>
        </p:spPr>
        <p:txBody>
          <a:bodyPr wrap="none">
            <a:spAutoFit/>
          </a:bodyPr>
          <a:lstStyle/>
          <a:p>
            <a:r>
              <a:rPr lang="en-US" sz="2000"/>
              <a:t>15-46cm</a:t>
            </a:r>
          </a:p>
        </p:txBody>
      </p:sp>
      <p:sp>
        <p:nvSpPr>
          <p:cNvPr id="97301" name="Rectangle 12287"/>
          <p:cNvSpPr>
            <a:spLocks noChangeArrowheads="1"/>
          </p:cNvSpPr>
          <p:nvPr/>
        </p:nvSpPr>
        <p:spPr bwMode="auto">
          <a:xfrm>
            <a:off x="1558925" y="1625600"/>
            <a:ext cx="1236663" cy="461963"/>
          </a:xfrm>
          <a:prstGeom prst="rect">
            <a:avLst/>
          </a:prstGeom>
          <a:noFill/>
          <a:ln w="9525">
            <a:noFill/>
            <a:miter lim="800000"/>
            <a:headEnd/>
            <a:tailEnd/>
          </a:ln>
        </p:spPr>
        <p:txBody>
          <a:bodyPr wrap="none">
            <a:spAutoFit/>
          </a:bodyPr>
          <a:lstStyle/>
          <a:p>
            <a:r>
              <a:rPr lang="en-US" sz="2400"/>
              <a:t>Intimate</a:t>
            </a:r>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t>Role of Cultural Dimensions on Behavior: </a:t>
            </a:r>
            <a:r>
              <a:rPr lang="en-US" dirty="0" err="1" smtClean="0"/>
              <a:t>Proxemic</a:t>
            </a:r>
            <a:r>
              <a:rPr lang="en-US" dirty="0" smtClean="0"/>
              <a:t> Theory (Hall, 1966)</a:t>
            </a:r>
            <a:endParaRPr lang="en-US" dirty="0"/>
          </a:p>
        </p:txBody>
      </p:sp>
      <p:sp>
        <p:nvSpPr>
          <p:cNvPr id="3" name="Content Placeholder 2"/>
          <p:cNvSpPr>
            <a:spLocks noGrp="1"/>
          </p:cNvSpPr>
          <p:nvPr>
            <p:ph idx="1"/>
          </p:nvPr>
        </p:nvSpPr>
        <p:spPr>
          <a:xfrm>
            <a:off x="457200" y="1524000"/>
            <a:ext cx="8534400" cy="5105400"/>
          </a:xfrm>
        </p:spPr>
        <p:txBody>
          <a:bodyPr rtlCol="0">
            <a:normAutofit fontScale="92500" lnSpcReduction="10000"/>
          </a:bodyPr>
          <a:lstStyle/>
          <a:p>
            <a:pPr eaLnBrk="1" fontAlgn="auto" hangingPunct="1">
              <a:spcAft>
                <a:spcPts val="0"/>
              </a:spcAft>
              <a:buFont typeface="Arial" pitchFamily="34" charset="0"/>
              <a:buChar char="•"/>
              <a:defRPr/>
            </a:pPr>
            <a:r>
              <a:rPr lang="en-US" dirty="0" smtClean="0"/>
              <a:t>The amount of personal space we are comfortable with differs across cultures</a:t>
            </a:r>
          </a:p>
          <a:p>
            <a:pPr eaLnBrk="1" fontAlgn="auto" hangingPunct="1">
              <a:spcAft>
                <a:spcPts val="0"/>
              </a:spcAft>
              <a:buFont typeface="Arial" pitchFamily="34" charset="0"/>
              <a:buChar char="•"/>
              <a:defRPr/>
            </a:pPr>
            <a:r>
              <a:rPr lang="en-US" dirty="0" smtClean="0"/>
              <a:t>Only let people we are close to into our personal space</a:t>
            </a:r>
          </a:p>
          <a:p>
            <a:pPr eaLnBrk="1" fontAlgn="auto" hangingPunct="1">
              <a:spcAft>
                <a:spcPts val="0"/>
              </a:spcAft>
              <a:buFont typeface="Arial" pitchFamily="34" charset="0"/>
              <a:buChar char="•"/>
              <a:defRPr/>
            </a:pPr>
            <a:r>
              <a:rPr lang="en-US" dirty="0" smtClean="0"/>
              <a:t>US conversations</a:t>
            </a:r>
          </a:p>
          <a:p>
            <a:pPr lvl="1" eaLnBrk="1" fontAlgn="auto" hangingPunct="1">
              <a:spcAft>
                <a:spcPts val="0"/>
              </a:spcAft>
              <a:buFont typeface="Arial" pitchFamily="34" charset="0"/>
              <a:buChar char="–"/>
              <a:defRPr/>
            </a:pPr>
            <a:r>
              <a:rPr lang="en-US" dirty="0" smtClean="0"/>
              <a:t>10-45cm away from each other</a:t>
            </a:r>
          </a:p>
          <a:p>
            <a:pPr eaLnBrk="1" fontAlgn="auto" hangingPunct="1">
              <a:spcAft>
                <a:spcPts val="0"/>
              </a:spcAft>
              <a:buFont typeface="Arial" pitchFamily="34" charset="0"/>
              <a:buChar char="•"/>
              <a:defRPr/>
            </a:pPr>
            <a:r>
              <a:rPr lang="en-US" dirty="0" smtClean="0"/>
              <a:t>European conversation distance</a:t>
            </a:r>
          </a:p>
          <a:p>
            <a:pPr lvl="1" eaLnBrk="1" fontAlgn="auto" hangingPunct="1">
              <a:spcAft>
                <a:spcPts val="0"/>
              </a:spcAft>
              <a:buFont typeface="Arial" pitchFamily="34" charset="0"/>
              <a:buChar char="–"/>
              <a:defRPr/>
            </a:pPr>
            <a:r>
              <a:rPr lang="en-US" dirty="0" smtClean="0"/>
              <a:t>Roughly half of US</a:t>
            </a:r>
          </a:p>
          <a:p>
            <a:pPr eaLnBrk="1" fontAlgn="auto" hangingPunct="1">
              <a:spcAft>
                <a:spcPts val="0"/>
              </a:spcAft>
              <a:buFont typeface="Arial" pitchFamily="34" charset="0"/>
              <a:buChar char="•"/>
              <a:defRPr/>
            </a:pPr>
            <a:r>
              <a:rPr lang="en-US" dirty="0" smtClean="0"/>
              <a:t>Americans feel uncomfortable when they go to Europe and try to back </a:t>
            </a:r>
            <a:r>
              <a:rPr lang="en-US" smtClean="0"/>
              <a:t>away from our </a:t>
            </a:r>
            <a:r>
              <a:rPr lang="en-US" dirty="0" smtClean="0"/>
              <a:t>comfort zone</a:t>
            </a:r>
          </a:p>
          <a:p>
            <a:pPr eaLnBrk="1" fontAlgn="auto" hangingPunct="1">
              <a:spcAft>
                <a:spcPts val="0"/>
              </a:spcAft>
              <a:buFont typeface="Arial" pitchFamily="34" charset="0"/>
              <a:buChar char="•"/>
              <a:defRPr/>
            </a:pPr>
            <a:endParaRPr lang="en-US" dirty="0"/>
          </a:p>
        </p:txBody>
      </p:sp>
      <p:sp>
        <p:nvSpPr>
          <p:cNvPr id="5" name="Slide Number Placeholder 4"/>
          <p:cNvSpPr>
            <a:spLocks noGrp="1"/>
          </p:cNvSpPr>
          <p:nvPr>
            <p:ph type="sldNum" sz="quarter" idx="12"/>
          </p:nvPr>
        </p:nvSpPr>
        <p:spPr/>
        <p:txBody>
          <a:bodyPr/>
          <a:lstStyle/>
          <a:p>
            <a:pPr>
              <a:defRPr/>
            </a:pPr>
            <a:fld id="{D5FA6976-C765-4750-BCDD-0708B684AB3B}" type="slidenum">
              <a:rPr lang="en-US"/>
              <a:pPr>
                <a:defRPr/>
              </a:pPr>
              <a:t>37</a:t>
            </a:fld>
            <a:endParaRPr lang="en-US"/>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Hall’s Time consciousness</a:t>
            </a:r>
            <a:endParaRPr lang="en-GB" dirty="0"/>
          </a:p>
        </p:txBody>
      </p:sp>
      <p:sp>
        <p:nvSpPr>
          <p:cNvPr id="6" name="Text Placeholder 5"/>
          <p:cNvSpPr>
            <a:spLocks noGrp="1"/>
          </p:cNvSpPr>
          <p:nvPr>
            <p:ph type="body" idx="1"/>
          </p:nvPr>
        </p:nvSpPr>
        <p:spPr/>
        <p:txBody>
          <a:bodyPr/>
          <a:lstStyle/>
          <a:p>
            <a:r>
              <a:rPr lang="en-US" dirty="0" err="1" smtClean="0"/>
              <a:t>Monochronic</a:t>
            </a:r>
            <a:r>
              <a:rPr lang="en-US" dirty="0" smtClean="0"/>
              <a:t> cultures</a:t>
            </a:r>
            <a:endParaRPr lang="en-GB" dirty="0"/>
          </a:p>
        </p:txBody>
      </p:sp>
      <p:sp>
        <p:nvSpPr>
          <p:cNvPr id="7" name="Content Placeholder 6"/>
          <p:cNvSpPr>
            <a:spLocks noGrp="1"/>
          </p:cNvSpPr>
          <p:nvPr>
            <p:ph sz="half" idx="2"/>
          </p:nvPr>
        </p:nvSpPr>
        <p:spPr/>
        <p:txBody>
          <a:bodyPr/>
          <a:lstStyle/>
          <a:p>
            <a:r>
              <a:rPr lang="en-US" dirty="0" smtClean="0"/>
              <a:t>Focus on one thing at a time</a:t>
            </a:r>
          </a:p>
          <a:p>
            <a:r>
              <a:rPr lang="en-US" dirty="0" smtClean="0"/>
              <a:t>Schedules</a:t>
            </a:r>
          </a:p>
          <a:p>
            <a:r>
              <a:rPr lang="en-US" dirty="0" smtClean="0"/>
              <a:t>Deadlines</a:t>
            </a:r>
          </a:p>
          <a:p>
            <a:r>
              <a:rPr lang="en-US" dirty="0" smtClean="0"/>
              <a:t>Frustration is high when deadlines are not met</a:t>
            </a:r>
            <a:endParaRPr lang="en-GB" dirty="0"/>
          </a:p>
        </p:txBody>
      </p:sp>
      <p:sp>
        <p:nvSpPr>
          <p:cNvPr id="8" name="Text Placeholder 7"/>
          <p:cNvSpPr>
            <a:spLocks noGrp="1"/>
          </p:cNvSpPr>
          <p:nvPr>
            <p:ph type="body" sz="quarter" idx="3"/>
          </p:nvPr>
        </p:nvSpPr>
        <p:spPr/>
        <p:txBody>
          <a:bodyPr/>
          <a:lstStyle/>
          <a:p>
            <a:r>
              <a:rPr lang="en-US" dirty="0" err="1" smtClean="0"/>
              <a:t>Polychronic</a:t>
            </a:r>
            <a:r>
              <a:rPr lang="en-US" dirty="0" smtClean="0"/>
              <a:t> cultures</a:t>
            </a:r>
            <a:endParaRPr lang="en-GB" dirty="0"/>
          </a:p>
        </p:txBody>
      </p:sp>
      <p:sp>
        <p:nvSpPr>
          <p:cNvPr id="9" name="Content Placeholder 8"/>
          <p:cNvSpPr>
            <a:spLocks noGrp="1"/>
          </p:cNvSpPr>
          <p:nvPr>
            <p:ph sz="quarter" idx="4"/>
          </p:nvPr>
        </p:nvSpPr>
        <p:spPr/>
        <p:txBody>
          <a:bodyPr/>
          <a:lstStyle/>
          <a:p>
            <a:r>
              <a:rPr lang="en-US" dirty="0" smtClean="0"/>
              <a:t>Many things happen at once</a:t>
            </a:r>
          </a:p>
          <a:p>
            <a:r>
              <a:rPr lang="en-US" dirty="0" smtClean="0"/>
              <a:t>Relationships and interactions are valued</a:t>
            </a:r>
          </a:p>
          <a:p>
            <a:r>
              <a:rPr lang="en-US" dirty="0" smtClean="0"/>
              <a:t>No frustration when things are late</a:t>
            </a:r>
            <a:endParaRPr lang="en-GB"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Hall’s </a:t>
            </a:r>
            <a:r>
              <a:rPr lang="en-US" dirty="0" err="1" smtClean="0"/>
              <a:t>Proxemic</a:t>
            </a:r>
            <a:r>
              <a:rPr lang="en-US" dirty="0" smtClean="0"/>
              <a:t> Theory</a:t>
            </a:r>
            <a:endParaRPr lang="en-GB" dirty="0"/>
          </a:p>
        </p:txBody>
      </p:sp>
      <p:sp>
        <p:nvSpPr>
          <p:cNvPr id="3" name="Content Placeholder 2"/>
          <p:cNvSpPr>
            <a:spLocks noGrp="1"/>
          </p:cNvSpPr>
          <p:nvPr>
            <p:ph idx="1"/>
          </p:nvPr>
        </p:nvSpPr>
        <p:spPr/>
        <p:txBody>
          <a:bodyPr/>
          <a:lstStyle/>
          <a:p>
            <a:r>
              <a:rPr lang="en-US" i="1" dirty="0" smtClean="0"/>
              <a:t>How Halls two cultural norms would affect doing business cross-culturally?</a:t>
            </a:r>
            <a:endParaRPr lang="en-US" i="1" smtClean="0"/>
          </a:p>
          <a:p>
            <a:pPr>
              <a:buNone/>
            </a:pPr>
            <a:endParaRPr lang="en-US" i="1" dirty="0" smtClean="0"/>
          </a:p>
          <a:p>
            <a:r>
              <a:rPr lang="en-US" i="1" dirty="0" smtClean="0"/>
              <a:t>With regard to time consciousness, is one of these cultures HEALTHIER than the other?</a:t>
            </a:r>
          </a:p>
          <a:p>
            <a:endParaRPr lang="en-GB" i="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Hoefstede</a:t>
            </a:r>
            <a:r>
              <a:rPr lang="en-US" dirty="0" smtClean="0"/>
              <a:t> (2002)</a:t>
            </a:r>
            <a:endParaRPr lang="en-GB" dirty="0"/>
          </a:p>
        </p:txBody>
      </p:sp>
      <p:sp>
        <p:nvSpPr>
          <p:cNvPr id="5" name="Content Placeholder 4"/>
          <p:cNvSpPr>
            <a:spLocks noGrp="1"/>
          </p:cNvSpPr>
          <p:nvPr>
            <p:ph idx="1"/>
          </p:nvPr>
        </p:nvSpPr>
        <p:spPr/>
        <p:txBody>
          <a:bodyPr/>
          <a:lstStyle/>
          <a:p>
            <a:r>
              <a:rPr lang="en-US" dirty="0" smtClean="0"/>
              <a:t>Culture is a “mental software”</a:t>
            </a:r>
          </a:p>
          <a:p>
            <a:endParaRPr lang="en-GB" dirty="0"/>
          </a:p>
        </p:txBody>
      </p:sp>
      <p:graphicFrame>
        <p:nvGraphicFramePr>
          <p:cNvPr id="6" name="Diagram 5"/>
          <p:cNvGraphicFramePr/>
          <p:nvPr/>
        </p:nvGraphicFramePr>
        <p:xfrm>
          <a:off x="1524000" y="2214554"/>
          <a:ext cx="5476892" cy="32464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2"/>
          <p:cNvPicPr>
            <a:picLocks noChangeAspect="1" noChangeArrowheads="1"/>
          </p:cNvPicPr>
          <p:nvPr/>
        </p:nvPicPr>
        <p:blipFill>
          <a:blip r:embed="rId7" cstate="print"/>
          <a:srcRect/>
          <a:stretch>
            <a:fillRect/>
          </a:stretch>
        </p:blipFill>
        <p:spPr bwMode="auto">
          <a:xfrm>
            <a:off x="6799176" y="214291"/>
            <a:ext cx="2195612" cy="1643074"/>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learned?</a:t>
            </a:r>
            <a:endParaRPr lang="en-GB" dirty="0"/>
          </a:p>
        </p:txBody>
      </p:sp>
      <p:sp>
        <p:nvSpPr>
          <p:cNvPr id="3" name="Content Placeholder 2"/>
          <p:cNvSpPr>
            <a:spLocks noGrp="1"/>
          </p:cNvSpPr>
          <p:nvPr>
            <p:ph idx="1"/>
          </p:nvPr>
        </p:nvSpPr>
        <p:spPr/>
        <p:txBody>
          <a:bodyPr>
            <a:normAutofit fontScale="92500" lnSpcReduction="10000"/>
          </a:bodyPr>
          <a:lstStyle/>
          <a:p>
            <a:pPr lvl="0"/>
            <a:r>
              <a:rPr lang="en-GB" dirty="0"/>
              <a:t>Define </a:t>
            </a:r>
            <a:r>
              <a:rPr lang="en-GB" b="1" dirty="0"/>
              <a:t>culture</a:t>
            </a:r>
            <a:r>
              <a:rPr lang="en-GB" dirty="0"/>
              <a:t> and be able to identify the important components of the definition. </a:t>
            </a:r>
          </a:p>
          <a:p>
            <a:pPr lvl="0"/>
            <a:r>
              <a:rPr lang="en-GB" dirty="0"/>
              <a:t>Explain what is meant by </a:t>
            </a:r>
            <a:r>
              <a:rPr lang="en-GB" b="1" dirty="0"/>
              <a:t>ethnocentrism</a:t>
            </a:r>
            <a:r>
              <a:rPr lang="en-GB" dirty="0"/>
              <a:t>. </a:t>
            </a:r>
          </a:p>
          <a:p>
            <a:pPr lvl="0"/>
            <a:r>
              <a:rPr lang="en-GB" dirty="0"/>
              <a:t>Distinguish between an </a:t>
            </a:r>
            <a:r>
              <a:rPr lang="en-GB" b="1" dirty="0" err="1"/>
              <a:t>emic</a:t>
            </a:r>
            <a:r>
              <a:rPr lang="en-GB" dirty="0"/>
              <a:t> and an </a:t>
            </a:r>
            <a:r>
              <a:rPr lang="en-GB" b="1" dirty="0" err="1"/>
              <a:t>etic</a:t>
            </a:r>
            <a:r>
              <a:rPr lang="en-GB" dirty="0"/>
              <a:t> approach to studying culture. </a:t>
            </a:r>
          </a:p>
          <a:p>
            <a:pPr lvl="0"/>
            <a:r>
              <a:rPr lang="en-GB" dirty="0"/>
              <a:t>Be able to describe two </a:t>
            </a:r>
            <a:r>
              <a:rPr lang="en-GB" b="1" dirty="0"/>
              <a:t>cultural dimensions</a:t>
            </a:r>
            <a:r>
              <a:rPr lang="en-GB" dirty="0"/>
              <a:t>.  We have looked at the following: individualism/collectivism; power distance; long-term </a:t>
            </a:r>
            <a:r>
              <a:rPr lang="en-GB" dirty="0" smtClean="0"/>
              <a:t>orientation (Confucius dynamism); </a:t>
            </a:r>
            <a:r>
              <a:rPr lang="en-GB" dirty="0"/>
              <a:t>masculinity/femininity; </a:t>
            </a:r>
            <a:r>
              <a:rPr lang="en-GB" dirty="0" smtClean="0"/>
              <a:t>uncertainty avoidance</a:t>
            </a:r>
            <a:endParaRPr lang="en-GB" dirty="0"/>
          </a:p>
          <a:p>
            <a:endParaRPr lang="en-GB"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Content Placeholder 2"/>
          <p:cNvSpPr>
            <a:spLocks noGrp="1"/>
          </p:cNvSpPr>
          <p:nvPr>
            <p:ph idx="1"/>
          </p:nvPr>
        </p:nvSpPr>
        <p:spPr>
          <a:xfrm>
            <a:off x="457200" y="3505200"/>
            <a:ext cx="8229600" cy="2620963"/>
          </a:xfrm>
        </p:spPr>
        <p:txBody>
          <a:bodyPr/>
          <a:lstStyle/>
          <a:p>
            <a:pPr eaLnBrk="1" hangingPunct="1"/>
            <a:r>
              <a:rPr lang="en-US" dirty="0" smtClean="0">
                <a:latin typeface="Times New Roman" pitchFamily="18" charset="0"/>
                <a:cs typeface="Times New Roman" pitchFamily="18" charset="0"/>
              </a:rPr>
              <a:t>Examine the role of two cultural dimensions on behavior					</a:t>
            </a:r>
            <a:r>
              <a:rPr lang="en-US" i="1" dirty="0" smtClean="0">
                <a:latin typeface="Times New Roman" pitchFamily="18" charset="0"/>
                <a:cs typeface="Times New Roman" pitchFamily="18" charset="0"/>
              </a:rPr>
              <a:t>[8 marks]</a:t>
            </a:r>
          </a:p>
          <a:p>
            <a:pPr eaLnBrk="1" hangingPunct="1"/>
            <a:r>
              <a:rPr lang="en-US" dirty="0" smtClean="0">
                <a:latin typeface="Times New Roman" pitchFamily="18" charset="0"/>
                <a:cs typeface="Times New Roman" pitchFamily="18" charset="0"/>
              </a:rPr>
              <a:t>Explain </a:t>
            </a:r>
            <a:r>
              <a:rPr lang="en-US" dirty="0" err="1" smtClean="0">
                <a:latin typeface="Times New Roman" pitchFamily="18" charset="0"/>
                <a:cs typeface="Times New Roman" pitchFamily="18" charset="0"/>
              </a:rPr>
              <a:t>emic</a:t>
            </a:r>
            <a:r>
              <a:rPr lang="en-US" dirty="0" smtClean="0">
                <a:latin typeface="Times New Roman" pitchFamily="18" charset="0"/>
                <a:cs typeface="Times New Roman" pitchFamily="18" charset="0"/>
              </a:rPr>
              <a:t> and </a:t>
            </a:r>
            <a:r>
              <a:rPr lang="en-US" dirty="0" err="1" smtClean="0">
                <a:latin typeface="Times New Roman" pitchFamily="18" charset="0"/>
                <a:cs typeface="Times New Roman" pitchFamily="18" charset="0"/>
              </a:rPr>
              <a:t>etic</a:t>
            </a:r>
            <a:r>
              <a:rPr lang="en-US" dirty="0" smtClean="0">
                <a:latin typeface="Times New Roman" pitchFamily="18" charset="0"/>
                <a:cs typeface="Times New Roman" pitchFamily="18" charset="0"/>
              </a:rPr>
              <a:t> concepts using examples							</a:t>
            </a:r>
            <a:r>
              <a:rPr lang="en-US" i="1" dirty="0" smtClean="0">
                <a:latin typeface="Times New Roman" pitchFamily="18" charset="0"/>
                <a:cs typeface="Times New Roman" pitchFamily="18" charset="0"/>
              </a:rPr>
              <a:t>[8 marks]</a:t>
            </a:r>
          </a:p>
        </p:txBody>
      </p:sp>
      <p:sp>
        <p:nvSpPr>
          <p:cNvPr id="5" name="Slide Number Placeholder 4"/>
          <p:cNvSpPr>
            <a:spLocks noGrp="1"/>
          </p:cNvSpPr>
          <p:nvPr>
            <p:ph type="sldNum" sz="quarter" idx="12"/>
          </p:nvPr>
        </p:nvSpPr>
        <p:spPr/>
        <p:txBody>
          <a:bodyPr/>
          <a:lstStyle/>
          <a:p>
            <a:pPr>
              <a:defRPr/>
            </a:pPr>
            <a:fld id="{6C894C30-963E-47C8-8EEF-E7E0F06FE600}" type="slidenum">
              <a:rPr lang="en-US"/>
              <a:pPr>
                <a:defRPr/>
              </a:pPr>
              <a:t>41</a:t>
            </a:fld>
            <a:endParaRPr lang="en-US"/>
          </a:p>
        </p:txBody>
      </p:sp>
      <p:sp>
        <p:nvSpPr>
          <p:cNvPr id="106501" name="Rectangle 5"/>
          <p:cNvSpPr>
            <a:spLocks noChangeArrowheads="1"/>
          </p:cNvSpPr>
          <p:nvPr/>
        </p:nvSpPr>
        <p:spPr bwMode="auto">
          <a:xfrm>
            <a:off x="533400" y="1163638"/>
            <a:ext cx="5713413" cy="1384300"/>
          </a:xfrm>
          <a:prstGeom prst="rect">
            <a:avLst/>
          </a:prstGeom>
          <a:noFill/>
          <a:ln w="9525">
            <a:noFill/>
            <a:miter lim="800000"/>
            <a:headEnd/>
            <a:tailEnd/>
          </a:ln>
        </p:spPr>
        <p:txBody>
          <a:bodyPr wrap="none">
            <a:spAutoFit/>
          </a:bodyPr>
          <a:lstStyle/>
          <a:p>
            <a:r>
              <a:rPr lang="en-US" sz="2800" b="1"/>
              <a:t>PSYCHOLOGY</a:t>
            </a:r>
          </a:p>
          <a:p>
            <a:r>
              <a:rPr lang="en-US" sz="2800" b="1"/>
              <a:t>HIGHER LEVEL AND STANDARD LEVEL</a:t>
            </a:r>
          </a:p>
          <a:p>
            <a:r>
              <a:rPr lang="en-US" sz="2800" b="1"/>
              <a:t>PAPER 1 </a:t>
            </a:r>
          </a:p>
        </p:txBody>
      </p:sp>
      <p:sp>
        <p:nvSpPr>
          <p:cNvPr id="106502" name="Rectangle 6"/>
          <p:cNvSpPr>
            <a:spLocks noChangeArrowheads="1"/>
          </p:cNvSpPr>
          <p:nvPr/>
        </p:nvSpPr>
        <p:spPr bwMode="auto">
          <a:xfrm>
            <a:off x="3435350" y="2547938"/>
            <a:ext cx="2130425" cy="523875"/>
          </a:xfrm>
          <a:prstGeom prst="rect">
            <a:avLst/>
          </a:prstGeom>
          <a:noFill/>
          <a:ln w="9525">
            <a:noFill/>
            <a:miter lim="800000"/>
            <a:headEnd/>
            <a:tailEnd/>
          </a:ln>
        </p:spPr>
        <p:txBody>
          <a:bodyPr wrap="none">
            <a:spAutoFit/>
          </a:bodyPr>
          <a:lstStyle/>
          <a:p>
            <a:r>
              <a:rPr lang="en-US" sz="2800" b="1">
                <a:latin typeface="Times New Roman" pitchFamily="18" charset="0"/>
                <a:cs typeface="Times New Roman" pitchFamily="18" charset="0"/>
              </a:rPr>
              <a:t>SECTION A</a:t>
            </a:r>
            <a:endParaRPr lang="en-US" sz="2800">
              <a:latin typeface="Times New Roman" pitchFamily="18" charset="0"/>
              <a:cs typeface="Times New Roman" pitchFamily="18" charset="0"/>
            </a:endParaRPr>
          </a:p>
        </p:txBody>
      </p:sp>
      <p:pic>
        <p:nvPicPr>
          <p:cNvPr id="106503" name="Picture 2"/>
          <p:cNvPicPr>
            <a:picLocks noChangeAspect="1" noChangeArrowheads="1"/>
          </p:cNvPicPr>
          <p:nvPr/>
        </p:nvPicPr>
        <p:blipFill>
          <a:blip r:embed="rId2"/>
          <a:srcRect/>
          <a:stretch>
            <a:fillRect/>
          </a:stretch>
        </p:blipFill>
        <p:spPr bwMode="auto">
          <a:xfrm>
            <a:off x="5867400" y="0"/>
            <a:ext cx="3267075" cy="1004888"/>
          </a:xfrm>
          <a:prstGeom prst="rect">
            <a:avLst/>
          </a:prstGeom>
          <a:noFill/>
          <a:ln w="9525">
            <a:noFill/>
            <a:miter lim="800000"/>
            <a:headEnd/>
            <a:tailEnd/>
          </a:ln>
        </p:spPr>
      </p:pic>
      <p:sp>
        <p:nvSpPr>
          <p:cNvPr id="106504" name="Rectangle 8"/>
          <p:cNvSpPr>
            <a:spLocks noChangeArrowheads="1"/>
          </p:cNvSpPr>
          <p:nvPr/>
        </p:nvSpPr>
        <p:spPr bwMode="auto">
          <a:xfrm>
            <a:off x="533400" y="396875"/>
            <a:ext cx="3236913" cy="369888"/>
          </a:xfrm>
          <a:prstGeom prst="rect">
            <a:avLst/>
          </a:prstGeom>
          <a:noFill/>
          <a:ln w="9525">
            <a:noFill/>
            <a:miter lim="800000"/>
            <a:headEnd/>
            <a:tailEnd/>
          </a:ln>
        </p:spPr>
        <p:txBody>
          <a:bodyPr wrap="none">
            <a:spAutoFit/>
          </a:bodyPr>
          <a:lstStyle/>
          <a:p>
            <a:r>
              <a:rPr lang="en-US"/>
              <a:t>SPEC/3/PSYCH/BP1/ENG/TZ0/XX</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5"/>
          <p:cNvSpPr>
            <a:spLocks noGrp="1"/>
          </p:cNvSpPr>
          <p:nvPr>
            <p:ph type="title"/>
          </p:nvPr>
        </p:nvSpPr>
        <p:spPr/>
        <p:txBody>
          <a:bodyPr/>
          <a:lstStyle/>
          <a:p>
            <a:pPr eaLnBrk="1" hangingPunct="1"/>
            <a:r>
              <a:rPr lang="en-US" smtClean="0"/>
              <a:t>Emic and Etic Concepts</a:t>
            </a:r>
          </a:p>
        </p:txBody>
      </p:sp>
      <p:sp>
        <p:nvSpPr>
          <p:cNvPr id="99331" name="Text Placeholder 6"/>
          <p:cNvSpPr>
            <a:spLocks noGrp="1"/>
          </p:cNvSpPr>
          <p:nvPr>
            <p:ph type="body" idx="1"/>
          </p:nvPr>
        </p:nvSpPr>
        <p:spPr>
          <a:xfrm>
            <a:off x="457200" y="1295400"/>
            <a:ext cx="4040188" cy="639763"/>
          </a:xfrm>
        </p:spPr>
        <p:txBody>
          <a:bodyPr/>
          <a:lstStyle/>
          <a:p>
            <a:pPr algn="ctr" eaLnBrk="1" hangingPunct="1"/>
            <a:r>
              <a:rPr lang="en-US" sz="2800" smtClean="0"/>
              <a:t>Etic</a:t>
            </a:r>
          </a:p>
        </p:txBody>
      </p:sp>
      <p:sp>
        <p:nvSpPr>
          <p:cNvPr id="99332" name="Content Placeholder 7"/>
          <p:cNvSpPr>
            <a:spLocks noGrp="1"/>
          </p:cNvSpPr>
          <p:nvPr>
            <p:ph sz="half" idx="2"/>
          </p:nvPr>
        </p:nvSpPr>
        <p:spPr>
          <a:xfrm>
            <a:off x="457200" y="1981200"/>
            <a:ext cx="4040188" cy="4495800"/>
          </a:xfrm>
        </p:spPr>
        <p:txBody>
          <a:bodyPr/>
          <a:lstStyle/>
          <a:p>
            <a:pPr eaLnBrk="1" hangingPunct="1"/>
            <a:r>
              <a:rPr lang="en-US" smtClean="0"/>
              <a:t>Emphasizes similarities between cultures</a:t>
            </a:r>
          </a:p>
          <a:p>
            <a:pPr eaLnBrk="1" hangingPunct="1"/>
            <a:r>
              <a:rPr lang="en-US" smtClean="0"/>
              <a:t>Assumes behavior patterns are universal</a:t>
            </a:r>
          </a:p>
          <a:p>
            <a:pPr eaLnBrk="1" hangingPunct="1"/>
            <a:r>
              <a:rPr lang="en-US" smtClean="0"/>
              <a:t>Outsider perspective</a:t>
            </a:r>
          </a:p>
          <a:p>
            <a:pPr eaLnBrk="1" hangingPunct="1"/>
            <a:r>
              <a:rPr lang="en-US" smtClean="0"/>
              <a:t>‘Objective’</a:t>
            </a:r>
          </a:p>
          <a:p>
            <a:pPr eaLnBrk="1" hangingPunct="1"/>
            <a:r>
              <a:rPr lang="en-US" smtClean="0"/>
              <a:t>Example: Etoro boys are sexually abused when they are taught to fellate elders</a:t>
            </a:r>
          </a:p>
          <a:p>
            <a:pPr eaLnBrk="1" hangingPunct="1"/>
            <a:r>
              <a:rPr lang="en-US" smtClean="0"/>
              <a:t>Using etic concept of sexual abuse</a:t>
            </a:r>
          </a:p>
        </p:txBody>
      </p:sp>
      <p:sp>
        <p:nvSpPr>
          <p:cNvPr id="99333" name="Text Placeholder 8"/>
          <p:cNvSpPr>
            <a:spLocks noGrp="1"/>
          </p:cNvSpPr>
          <p:nvPr>
            <p:ph type="body" sz="quarter" idx="3"/>
          </p:nvPr>
        </p:nvSpPr>
        <p:spPr>
          <a:xfrm>
            <a:off x="4648200" y="1295400"/>
            <a:ext cx="4041775" cy="639763"/>
          </a:xfrm>
        </p:spPr>
        <p:txBody>
          <a:bodyPr/>
          <a:lstStyle/>
          <a:p>
            <a:pPr algn="ctr" eaLnBrk="1" hangingPunct="1"/>
            <a:r>
              <a:rPr lang="en-US" sz="2800" smtClean="0"/>
              <a:t>Emic</a:t>
            </a:r>
          </a:p>
        </p:txBody>
      </p:sp>
      <p:sp>
        <p:nvSpPr>
          <p:cNvPr id="10" name="Content Placeholder 9"/>
          <p:cNvSpPr>
            <a:spLocks noGrp="1"/>
          </p:cNvSpPr>
          <p:nvPr>
            <p:ph sz="quarter" idx="4"/>
          </p:nvPr>
        </p:nvSpPr>
        <p:spPr>
          <a:xfrm>
            <a:off x="4645025" y="1981200"/>
            <a:ext cx="4498975" cy="4419600"/>
          </a:xfrm>
        </p:spPr>
        <p:txBody>
          <a:bodyPr rtlCol="0">
            <a:normAutofit fontScale="92500" lnSpcReduction="10000"/>
          </a:bodyPr>
          <a:lstStyle/>
          <a:p>
            <a:pPr eaLnBrk="1" fontAlgn="auto" hangingPunct="1">
              <a:spcAft>
                <a:spcPts val="0"/>
              </a:spcAft>
              <a:buFont typeface="Arial" pitchFamily="34" charset="0"/>
              <a:buChar char="•"/>
              <a:defRPr/>
            </a:pPr>
            <a:r>
              <a:rPr lang="en-US" dirty="0" smtClean="0"/>
              <a:t>Emphasizes differences between cultures</a:t>
            </a:r>
          </a:p>
          <a:p>
            <a:pPr eaLnBrk="1" fontAlgn="auto" hangingPunct="1">
              <a:spcAft>
                <a:spcPts val="0"/>
              </a:spcAft>
              <a:buFont typeface="Arial" pitchFamily="34" charset="0"/>
              <a:buChar char="•"/>
              <a:defRPr/>
            </a:pPr>
            <a:r>
              <a:rPr lang="en-US" dirty="0" smtClean="0"/>
              <a:t>Behavior patterns unique to a culture</a:t>
            </a:r>
          </a:p>
          <a:p>
            <a:pPr eaLnBrk="1" fontAlgn="auto" hangingPunct="1">
              <a:spcAft>
                <a:spcPts val="0"/>
              </a:spcAft>
              <a:buFont typeface="Arial" pitchFamily="34" charset="0"/>
              <a:buChar char="•"/>
              <a:defRPr/>
            </a:pPr>
            <a:r>
              <a:rPr lang="en-US" dirty="0" smtClean="0"/>
              <a:t>Insider perspective</a:t>
            </a:r>
          </a:p>
          <a:p>
            <a:pPr eaLnBrk="1" fontAlgn="auto" hangingPunct="1">
              <a:spcAft>
                <a:spcPts val="0"/>
              </a:spcAft>
              <a:buFont typeface="Arial" pitchFamily="34" charset="0"/>
              <a:buChar char="•"/>
              <a:defRPr/>
            </a:pPr>
            <a:r>
              <a:rPr lang="en-US" dirty="0" smtClean="0"/>
              <a:t>‘Subjective’</a:t>
            </a:r>
          </a:p>
          <a:p>
            <a:pPr eaLnBrk="1" fontAlgn="auto" hangingPunct="1">
              <a:spcAft>
                <a:spcPts val="0"/>
              </a:spcAft>
              <a:buFont typeface="Arial" pitchFamily="34" charset="0"/>
              <a:buChar char="•"/>
              <a:defRPr/>
            </a:pPr>
            <a:r>
              <a:rPr lang="en-US" dirty="0" smtClean="0"/>
              <a:t>Example: </a:t>
            </a:r>
            <a:r>
              <a:rPr lang="en-US" dirty="0" err="1" smtClean="0"/>
              <a:t>Etoro</a:t>
            </a:r>
            <a:r>
              <a:rPr lang="en-US" dirty="0" smtClean="0"/>
              <a:t> boys participate in rituals that turn them into men and give them the life force they need to be successful</a:t>
            </a:r>
          </a:p>
          <a:p>
            <a:pPr eaLnBrk="1" fontAlgn="auto" hangingPunct="1">
              <a:spcAft>
                <a:spcPts val="0"/>
              </a:spcAft>
              <a:buFont typeface="Arial" pitchFamily="34" charset="0"/>
              <a:buChar char="•"/>
              <a:defRPr/>
            </a:pPr>
            <a:r>
              <a:rPr lang="en-US" dirty="0" smtClean="0"/>
              <a:t>Using emic concept that their ritual is unique</a:t>
            </a:r>
            <a:endParaRPr lang="en-US" dirty="0"/>
          </a:p>
        </p:txBody>
      </p:sp>
      <p:sp>
        <p:nvSpPr>
          <p:cNvPr id="5" name="Slide Number Placeholder 4"/>
          <p:cNvSpPr>
            <a:spLocks noGrp="1"/>
          </p:cNvSpPr>
          <p:nvPr>
            <p:ph type="sldNum" sz="quarter" idx="12"/>
          </p:nvPr>
        </p:nvSpPr>
        <p:spPr/>
        <p:txBody>
          <a:bodyPr/>
          <a:lstStyle/>
          <a:p>
            <a:pPr>
              <a:defRPr/>
            </a:pPr>
            <a:fld id="{6D3BE932-51EE-4B56-9D64-34B40F031079}" type="slidenum">
              <a:rPr lang="en-US"/>
              <a:pPr>
                <a:defRPr/>
              </a:pPr>
              <a:t>5</a:t>
            </a:fld>
            <a:endParaRPr lang="en-US"/>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rtlCol="0">
            <a:normAutofit fontScale="90000"/>
          </a:bodyPr>
          <a:lstStyle/>
          <a:p>
            <a:pPr eaLnBrk="1" fontAlgn="auto" hangingPunct="1">
              <a:spcAft>
                <a:spcPts val="0"/>
              </a:spcAft>
              <a:defRPr/>
            </a:pPr>
            <a:r>
              <a:rPr lang="en-US" dirty="0" smtClean="0"/>
              <a:t>Etic and Emic Food and Beverage Services</a:t>
            </a:r>
            <a:endParaRPr lang="en-US" dirty="0"/>
          </a:p>
        </p:txBody>
      </p:sp>
      <p:sp>
        <p:nvSpPr>
          <p:cNvPr id="100355" name="Text Placeholder 2"/>
          <p:cNvSpPr>
            <a:spLocks noGrp="1"/>
          </p:cNvSpPr>
          <p:nvPr>
            <p:ph type="body" idx="1"/>
          </p:nvPr>
        </p:nvSpPr>
        <p:spPr/>
        <p:txBody>
          <a:bodyPr/>
          <a:lstStyle/>
          <a:p>
            <a:pPr algn="ctr" eaLnBrk="1" hangingPunct="1"/>
            <a:r>
              <a:rPr lang="en-US" smtClean="0"/>
              <a:t>Starbucks - Etic</a:t>
            </a:r>
          </a:p>
        </p:txBody>
      </p:sp>
      <p:sp>
        <p:nvSpPr>
          <p:cNvPr id="100356" name="Content Placeholder 3"/>
          <p:cNvSpPr>
            <a:spLocks noGrp="1"/>
          </p:cNvSpPr>
          <p:nvPr>
            <p:ph sz="half" idx="2"/>
          </p:nvPr>
        </p:nvSpPr>
        <p:spPr>
          <a:xfrm>
            <a:off x="838200" y="2174875"/>
            <a:ext cx="3733800" cy="3951288"/>
          </a:xfrm>
        </p:spPr>
        <p:txBody>
          <a:bodyPr/>
          <a:lstStyle/>
          <a:p>
            <a:pPr eaLnBrk="1" hangingPunct="1"/>
            <a:r>
              <a:rPr lang="en-US" smtClean="0"/>
              <a:t>Menu doesn’t adapt to other countries</a:t>
            </a:r>
          </a:p>
        </p:txBody>
      </p:sp>
      <p:sp>
        <p:nvSpPr>
          <p:cNvPr id="100357" name="Text Placeholder 4"/>
          <p:cNvSpPr>
            <a:spLocks noGrp="1"/>
          </p:cNvSpPr>
          <p:nvPr>
            <p:ph type="body" sz="quarter" idx="3"/>
          </p:nvPr>
        </p:nvSpPr>
        <p:spPr/>
        <p:txBody>
          <a:bodyPr/>
          <a:lstStyle/>
          <a:p>
            <a:pPr algn="ctr" eaLnBrk="1" hangingPunct="1"/>
            <a:r>
              <a:rPr lang="en-US" smtClean="0"/>
              <a:t>McDonalds - Emic</a:t>
            </a:r>
          </a:p>
        </p:txBody>
      </p:sp>
      <p:sp>
        <p:nvSpPr>
          <p:cNvPr id="100358" name="Content Placeholder 5"/>
          <p:cNvSpPr>
            <a:spLocks noGrp="1"/>
          </p:cNvSpPr>
          <p:nvPr>
            <p:ph sz="quarter" idx="4"/>
          </p:nvPr>
        </p:nvSpPr>
        <p:spPr/>
        <p:txBody>
          <a:bodyPr/>
          <a:lstStyle/>
          <a:p>
            <a:pPr eaLnBrk="1" hangingPunct="1"/>
            <a:r>
              <a:rPr lang="en-US" smtClean="0"/>
              <a:t>Menu changes depending on country</a:t>
            </a:r>
          </a:p>
          <a:p>
            <a:pPr eaLnBrk="1" hangingPunct="1"/>
            <a:r>
              <a:rPr lang="en-US" smtClean="0"/>
              <a:t>Considers the native’s perspective (tastes)</a:t>
            </a:r>
          </a:p>
        </p:txBody>
      </p:sp>
      <p:sp>
        <p:nvSpPr>
          <p:cNvPr id="8" name="Slide Number Placeholder 7"/>
          <p:cNvSpPr>
            <a:spLocks noGrp="1"/>
          </p:cNvSpPr>
          <p:nvPr>
            <p:ph type="sldNum" sz="quarter" idx="12"/>
          </p:nvPr>
        </p:nvSpPr>
        <p:spPr/>
        <p:txBody>
          <a:bodyPr/>
          <a:lstStyle/>
          <a:p>
            <a:pPr>
              <a:defRPr/>
            </a:pPr>
            <a:fld id="{BFE26168-F8CD-419C-8093-9D9F590CA96B}" type="slidenum">
              <a:rPr lang="en-US"/>
              <a:pPr>
                <a:defRPr/>
              </a:pPr>
              <a:t>6</a:t>
            </a:fld>
            <a:endParaRPr lang="en-US"/>
          </a:p>
        </p:txBody>
      </p:sp>
      <p:pic>
        <p:nvPicPr>
          <p:cNvPr id="100361" name="Picture 2"/>
          <p:cNvPicPr>
            <a:picLocks noChangeAspect="1" noChangeArrowheads="1"/>
          </p:cNvPicPr>
          <p:nvPr/>
        </p:nvPicPr>
        <p:blipFill>
          <a:blip r:embed="rId2"/>
          <a:srcRect/>
          <a:stretch>
            <a:fillRect/>
          </a:stretch>
        </p:blipFill>
        <p:spPr bwMode="auto">
          <a:xfrm>
            <a:off x="1219200" y="3124200"/>
            <a:ext cx="2647950" cy="3209925"/>
          </a:xfrm>
          <a:prstGeom prst="rect">
            <a:avLst/>
          </a:prstGeom>
          <a:noFill/>
          <a:ln w="9525">
            <a:noFill/>
            <a:miter lim="800000"/>
            <a:headEnd/>
            <a:tailEnd/>
          </a:ln>
        </p:spPr>
      </p:pic>
      <p:pic>
        <p:nvPicPr>
          <p:cNvPr id="100362" name="Picture 3"/>
          <p:cNvPicPr>
            <a:picLocks noChangeAspect="1" noChangeArrowheads="1"/>
          </p:cNvPicPr>
          <p:nvPr/>
        </p:nvPicPr>
        <p:blipFill>
          <a:blip r:embed="rId3"/>
          <a:srcRect l="9296" t="18979" r="5495" b="14790"/>
          <a:stretch>
            <a:fillRect/>
          </a:stretch>
        </p:blipFill>
        <p:spPr bwMode="auto">
          <a:xfrm>
            <a:off x="5257800" y="4038600"/>
            <a:ext cx="2819400" cy="21907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a:xfrm>
            <a:off x="457200" y="149225"/>
            <a:ext cx="8229600" cy="1143000"/>
          </a:xfrm>
        </p:spPr>
        <p:txBody>
          <a:bodyPr/>
          <a:lstStyle/>
          <a:p>
            <a:pPr eaLnBrk="1" hangingPunct="1"/>
            <a:r>
              <a:rPr lang="en-US" smtClean="0"/>
              <a:t>McDonald’s Considers the Natives</a:t>
            </a:r>
          </a:p>
        </p:txBody>
      </p:sp>
      <p:sp>
        <p:nvSpPr>
          <p:cNvPr id="8" name="Slide Number Placeholder 7"/>
          <p:cNvSpPr>
            <a:spLocks noGrp="1"/>
          </p:cNvSpPr>
          <p:nvPr>
            <p:ph type="sldNum" sz="quarter" idx="12"/>
          </p:nvPr>
        </p:nvSpPr>
        <p:spPr/>
        <p:txBody>
          <a:bodyPr/>
          <a:lstStyle/>
          <a:p>
            <a:pPr>
              <a:defRPr/>
            </a:pPr>
            <a:fld id="{B1170E34-9EBF-4187-81B1-1BD59EA268D1}" type="slidenum">
              <a:rPr lang="en-US"/>
              <a:pPr>
                <a:defRPr/>
              </a:pPr>
              <a:t>7</a:t>
            </a:fld>
            <a:endParaRPr lang="en-US"/>
          </a:p>
        </p:txBody>
      </p:sp>
      <p:pic>
        <p:nvPicPr>
          <p:cNvPr id="101381" name="Picture 2"/>
          <p:cNvPicPr>
            <a:picLocks noChangeAspect="1" noChangeArrowheads="1"/>
          </p:cNvPicPr>
          <p:nvPr/>
        </p:nvPicPr>
        <p:blipFill>
          <a:blip r:embed="rId3"/>
          <a:srcRect/>
          <a:stretch>
            <a:fillRect/>
          </a:stretch>
        </p:blipFill>
        <p:spPr bwMode="auto">
          <a:xfrm>
            <a:off x="2911475" y="1279525"/>
            <a:ext cx="3121025" cy="2362200"/>
          </a:xfrm>
          <a:prstGeom prst="rect">
            <a:avLst/>
          </a:prstGeom>
          <a:noFill/>
          <a:ln w="9525">
            <a:noFill/>
            <a:miter lim="800000"/>
            <a:headEnd/>
            <a:tailEnd/>
          </a:ln>
        </p:spPr>
      </p:pic>
      <p:pic>
        <p:nvPicPr>
          <p:cNvPr id="101382" name="Picture 3"/>
          <p:cNvPicPr>
            <a:picLocks noChangeAspect="1" noChangeArrowheads="1"/>
          </p:cNvPicPr>
          <p:nvPr/>
        </p:nvPicPr>
        <p:blipFill>
          <a:blip r:embed="rId4"/>
          <a:srcRect l="30518" t="-64" r="26421" b="17609"/>
          <a:stretch>
            <a:fillRect/>
          </a:stretch>
        </p:blipFill>
        <p:spPr bwMode="auto">
          <a:xfrm>
            <a:off x="185738" y="1279525"/>
            <a:ext cx="2462212" cy="2363788"/>
          </a:xfrm>
          <a:prstGeom prst="rect">
            <a:avLst/>
          </a:prstGeom>
          <a:noFill/>
          <a:ln w="9525">
            <a:noFill/>
            <a:miter lim="800000"/>
            <a:headEnd/>
            <a:tailEnd/>
          </a:ln>
        </p:spPr>
      </p:pic>
      <p:pic>
        <p:nvPicPr>
          <p:cNvPr id="101383" name="Picture 4"/>
          <p:cNvPicPr>
            <a:picLocks noChangeAspect="1" noChangeArrowheads="1"/>
          </p:cNvPicPr>
          <p:nvPr/>
        </p:nvPicPr>
        <p:blipFill>
          <a:blip r:embed="rId5"/>
          <a:srcRect/>
          <a:stretch>
            <a:fillRect/>
          </a:stretch>
        </p:blipFill>
        <p:spPr bwMode="auto">
          <a:xfrm>
            <a:off x="6257925" y="1281113"/>
            <a:ext cx="2743200" cy="2389187"/>
          </a:xfrm>
          <a:prstGeom prst="rect">
            <a:avLst/>
          </a:prstGeom>
          <a:noFill/>
          <a:ln w="9525">
            <a:noFill/>
            <a:miter lim="800000"/>
            <a:headEnd/>
            <a:tailEnd/>
          </a:ln>
        </p:spPr>
      </p:pic>
      <p:pic>
        <p:nvPicPr>
          <p:cNvPr id="101384" name="Picture 5"/>
          <p:cNvPicPr>
            <a:picLocks noChangeAspect="1" noChangeArrowheads="1"/>
          </p:cNvPicPr>
          <p:nvPr/>
        </p:nvPicPr>
        <p:blipFill>
          <a:blip r:embed="rId6"/>
          <a:srcRect/>
          <a:stretch>
            <a:fillRect/>
          </a:stretch>
        </p:blipFill>
        <p:spPr bwMode="auto">
          <a:xfrm>
            <a:off x="6032500" y="3951288"/>
            <a:ext cx="3059113" cy="2416175"/>
          </a:xfrm>
          <a:prstGeom prst="rect">
            <a:avLst/>
          </a:prstGeom>
          <a:noFill/>
          <a:ln w="9525">
            <a:noFill/>
            <a:miter lim="800000"/>
            <a:headEnd/>
            <a:tailEnd/>
          </a:ln>
        </p:spPr>
      </p:pic>
      <p:pic>
        <p:nvPicPr>
          <p:cNvPr id="101385" name="Picture 6"/>
          <p:cNvPicPr>
            <a:picLocks noChangeAspect="1" noChangeArrowheads="1"/>
          </p:cNvPicPr>
          <p:nvPr/>
        </p:nvPicPr>
        <p:blipFill>
          <a:blip r:embed="rId7"/>
          <a:srcRect/>
          <a:stretch>
            <a:fillRect/>
          </a:stretch>
        </p:blipFill>
        <p:spPr bwMode="auto">
          <a:xfrm>
            <a:off x="85725" y="3857625"/>
            <a:ext cx="2971800" cy="2619375"/>
          </a:xfrm>
          <a:prstGeom prst="rect">
            <a:avLst/>
          </a:prstGeom>
          <a:noFill/>
          <a:ln w="9525">
            <a:noFill/>
            <a:miter lim="800000"/>
            <a:headEnd/>
            <a:tailEnd/>
          </a:ln>
        </p:spPr>
      </p:pic>
      <p:pic>
        <p:nvPicPr>
          <p:cNvPr id="101386" name="Picture 7"/>
          <p:cNvPicPr>
            <a:picLocks noChangeAspect="1" noChangeArrowheads="1"/>
          </p:cNvPicPr>
          <p:nvPr/>
        </p:nvPicPr>
        <p:blipFill>
          <a:blip r:embed="rId8"/>
          <a:srcRect/>
          <a:stretch>
            <a:fillRect/>
          </a:stretch>
        </p:blipFill>
        <p:spPr bwMode="auto">
          <a:xfrm>
            <a:off x="3092450" y="3930650"/>
            <a:ext cx="2759075" cy="23431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p:txBody>
          <a:bodyPr/>
          <a:lstStyle/>
          <a:p>
            <a:pPr eaLnBrk="1" hangingPunct="1"/>
            <a:r>
              <a:rPr lang="en-US" smtClean="0"/>
              <a:t>Emic and Etic Concepts</a:t>
            </a:r>
          </a:p>
        </p:txBody>
      </p:sp>
      <p:sp>
        <p:nvSpPr>
          <p:cNvPr id="3" name="Content Placeholder 2"/>
          <p:cNvSpPr>
            <a:spLocks noGrp="1"/>
          </p:cNvSpPr>
          <p:nvPr>
            <p:ph idx="1"/>
          </p:nvPr>
        </p:nvSpPr>
        <p:spPr/>
        <p:txBody>
          <a:bodyPr rtlCol="0">
            <a:normAutofit fontScale="92500"/>
          </a:bodyPr>
          <a:lstStyle/>
          <a:p>
            <a:pPr eaLnBrk="1" fontAlgn="auto" hangingPunct="1">
              <a:spcAft>
                <a:spcPts val="0"/>
              </a:spcAft>
              <a:buFont typeface="Arial" pitchFamily="34" charset="0"/>
              <a:buChar char="•"/>
              <a:defRPr/>
            </a:pPr>
            <a:r>
              <a:rPr lang="en-US" dirty="0" smtClean="0"/>
              <a:t>Cross-cultural research can be used to test if theories are universal </a:t>
            </a:r>
          </a:p>
          <a:p>
            <a:pPr lvl="1" eaLnBrk="1" fontAlgn="auto" hangingPunct="1">
              <a:spcAft>
                <a:spcPts val="0"/>
              </a:spcAft>
              <a:buFont typeface="Arial" pitchFamily="34" charset="0"/>
              <a:buChar char="–"/>
              <a:defRPr/>
            </a:pPr>
            <a:r>
              <a:rPr lang="en-US" dirty="0" smtClean="0"/>
              <a:t>Do theories apply to all cultures?</a:t>
            </a:r>
          </a:p>
          <a:p>
            <a:pPr eaLnBrk="1" fontAlgn="auto" hangingPunct="1">
              <a:spcAft>
                <a:spcPts val="0"/>
              </a:spcAft>
              <a:buFont typeface="Arial" pitchFamily="34" charset="0"/>
              <a:buChar char="•"/>
              <a:defRPr/>
            </a:pPr>
            <a:r>
              <a:rPr lang="en-US" dirty="0" smtClean="0"/>
              <a:t>Researchers can take an emic or etic approach when studying other cultures</a:t>
            </a:r>
          </a:p>
          <a:p>
            <a:pPr eaLnBrk="1" fontAlgn="auto" hangingPunct="1">
              <a:spcAft>
                <a:spcPts val="0"/>
              </a:spcAft>
              <a:buFont typeface="Arial" pitchFamily="34" charset="0"/>
              <a:buChar char="•"/>
              <a:defRPr/>
            </a:pPr>
            <a:r>
              <a:rPr lang="en-US" dirty="0" smtClean="0"/>
              <a:t>Emic approaches challenge traditional (Western) views of behavior (especially norms)</a:t>
            </a:r>
          </a:p>
          <a:p>
            <a:pPr eaLnBrk="1" fontAlgn="auto" hangingPunct="1">
              <a:spcAft>
                <a:spcPts val="0"/>
              </a:spcAft>
              <a:buFont typeface="Arial" pitchFamily="34" charset="0"/>
              <a:buChar char="•"/>
              <a:defRPr/>
            </a:pPr>
            <a:r>
              <a:rPr lang="en-US" dirty="0" smtClean="0"/>
              <a:t>Etic approaches tend to impose Western views onto other cultures’ behavior</a:t>
            </a:r>
          </a:p>
        </p:txBody>
      </p:sp>
      <p:sp>
        <p:nvSpPr>
          <p:cNvPr id="5" name="Slide Number Placeholder 4"/>
          <p:cNvSpPr>
            <a:spLocks noGrp="1"/>
          </p:cNvSpPr>
          <p:nvPr>
            <p:ph type="sldNum" sz="quarter" idx="12"/>
          </p:nvPr>
        </p:nvSpPr>
        <p:spPr/>
        <p:txBody>
          <a:bodyPr/>
          <a:lstStyle/>
          <a:p>
            <a:pPr>
              <a:defRPr/>
            </a:pPr>
            <a:fld id="{193DDBC3-2511-47F9-9212-F0754676CB41}" type="slidenum">
              <a:rPr lang="en-US"/>
              <a:pPr>
                <a:defRPr/>
              </a:pPr>
              <a:t>8</a:t>
            </a:fld>
            <a:endParaRPr lang="en-US"/>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p:txBody>
          <a:bodyPr/>
          <a:lstStyle/>
          <a:p>
            <a:pPr eaLnBrk="1" hangingPunct="1"/>
            <a:r>
              <a:rPr lang="en-US" smtClean="0"/>
              <a:t>Emic and Etic Concepts</a:t>
            </a:r>
          </a:p>
        </p:txBody>
      </p:sp>
      <p:sp>
        <p:nvSpPr>
          <p:cNvPr id="103427" name="Content Placeholder 8"/>
          <p:cNvSpPr>
            <a:spLocks noGrp="1"/>
          </p:cNvSpPr>
          <p:nvPr>
            <p:ph idx="1"/>
          </p:nvPr>
        </p:nvSpPr>
        <p:spPr>
          <a:xfrm>
            <a:off x="152400" y="1600200"/>
            <a:ext cx="9144000" cy="4800600"/>
          </a:xfrm>
        </p:spPr>
        <p:txBody>
          <a:bodyPr>
            <a:normAutofit/>
          </a:bodyPr>
          <a:lstStyle/>
          <a:p>
            <a:pPr eaLnBrk="1" hangingPunct="1"/>
            <a:r>
              <a:rPr lang="en-US" sz="2800" dirty="0" smtClean="0"/>
              <a:t>Gender development in tribes (Mead, 1935) in New Guinea</a:t>
            </a:r>
          </a:p>
          <a:p>
            <a:pPr eaLnBrk="1" hangingPunct="1"/>
            <a:r>
              <a:rPr lang="en-US" b="1" dirty="0" err="1" smtClean="0"/>
              <a:t>Munugumor</a:t>
            </a:r>
            <a:r>
              <a:rPr lang="en-US" dirty="0" smtClean="0"/>
              <a:t> – masculine characteristics</a:t>
            </a:r>
          </a:p>
          <a:p>
            <a:pPr lvl="1" eaLnBrk="1" hangingPunct="1"/>
            <a:r>
              <a:rPr lang="en-US" dirty="0" smtClean="0"/>
              <a:t>Both men and women were aggressive</a:t>
            </a:r>
          </a:p>
          <a:p>
            <a:pPr eaLnBrk="1" hangingPunct="1"/>
            <a:r>
              <a:rPr lang="en-US" b="1" dirty="0" err="1" smtClean="0"/>
              <a:t>Arapesh</a:t>
            </a:r>
            <a:r>
              <a:rPr lang="en-US" dirty="0" smtClean="0"/>
              <a:t> – feminine characteristics</a:t>
            </a:r>
          </a:p>
          <a:p>
            <a:pPr lvl="1" eaLnBrk="1" hangingPunct="1"/>
            <a:r>
              <a:rPr lang="en-US" dirty="0" smtClean="0"/>
              <a:t>Both Men and women were sensitive and not aggressive</a:t>
            </a:r>
          </a:p>
          <a:p>
            <a:pPr eaLnBrk="1" hangingPunct="1"/>
            <a:r>
              <a:rPr lang="en-US" b="1" dirty="0" err="1" smtClean="0"/>
              <a:t>Tchambuli</a:t>
            </a:r>
            <a:r>
              <a:rPr lang="en-US" dirty="0" smtClean="0"/>
              <a:t> – gender reversal</a:t>
            </a:r>
          </a:p>
          <a:p>
            <a:pPr lvl="1" eaLnBrk="1" hangingPunct="1"/>
            <a:r>
              <a:rPr lang="en-US" dirty="0" smtClean="0"/>
              <a:t>Men ran the household</a:t>
            </a:r>
          </a:p>
          <a:p>
            <a:pPr lvl="1" eaLnBrk="1" hangingPunct="1"/>
            <a:r>
              <a:rPr lang="en-US" dirty="0" smtClean="0"/>
              <a:t>Women ran the village</a:t>
            </a:r>
          </a:p>
        </p:txBody>
      </p:sp>
      <p:sp>
        <p:nvSpPr>
          <p:cNvPr id="8" name="Slide Number Placeholder 7"/>
          <p:cNvSpPr>
            <a:spLocks noGrp="1"/>
          </p:cNvSpPr>
          <p:nvPr>
            <p:ph type="sldNum" sz="quarter" idx="12"/>
          </p:nvPr>
        </p:nvSpPr>
        <p:spPr/>
        <p:txBody>
          <a:bodyPr/>
          <a:lstStyle/>
          <a:p>
            <a:pPr>
              <a:defRPr/>
            </a:pPr>
            <a:fld id="{3C60CA09-4D96-4575-908D-4905FE30138F}" type="slidenum">
              <a:rPr lang="en-US"/>
              <a:pPr>
                <a:defRPr/>
              </a:pPr>
              <a:t>9</a:t>
            </a:fld>
            <a:endParaRPr lang="en-US"/>
          </a:p>
        </p:txBody>
      </p:sp>
      <p:pic>
        <p:nvPicPr>
          <p:cNvPr id="103430" name="Picture 2"/>
          <p:cNvPicPr>
            <a:picLocks noChangeAspect="1" noChangeArrowheads="1"/>
          </p:cNvPicPr>
          <p:nvPr/>
        </p:nvPicPr>
        <p:blipFill>
          <a:blip r:embed="rId2"/>
          <a:srcRect/>
          <a:stretch>
            <a:fillRect/>
          </a:stretch>
        </p:blipFill>
        <p:spPr bwMode="auto">
          <a:xfrm>
            <a:off x="6572264" y="4357694"/>
            <a:ext cx="2362200" cy="2217738"/>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212</TotalTime>
  <Words>2155</Words>
  <Application>Microsoft Macintosh PowerPoint</Application>
  <PresentationFormat>On-screen Show (4:3)</PresentationFormat>
  <Paragraphs>297</Paragraphs>
  <Slides>41</Slides>
  <Notes>3</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Office Theme</vt:lpstr>
      <vt:lpstr>PowerPoint Presentation</vt:lpstr>
      <vt:lpstr>CULTURE</vt:lpstr>
      <vt:lpstr>What is culture?</vt:lpstr>
      <vt:lpstr>Hoefstede (2002)</vt:lpstr>
      <vt:lpstr>Emic and Etic Concepts</vt:lpstr>
      <vt:lpstr>Etic and Emic Food and Beverage Services</vt:lpstr>
      <vt:lpstr>McDonald’s Considers the Natives</vt:lpstr>
      <vt:lpstr>Emic and Etic Concepts</vt:lpstr>
      <vt:lpstr>Emic and Etic Concepts</vt:lpstr>
      <vt:lpstr>Emic and Etic Concepts</vt:lpstr>
      <vt:lpstr>Emic and Etic Concepts</vt:lpstr>
      <vt:lpstr>Exam question</vt:lpstr>
      <vt:lpstr>Role of Cultural Dimensions on Behavior</vt:lpstr>
      <vt:lpstr>Role of Cultural Dimensions on Behavior</vt:lpstr>
      <vt:lpstr>Role of Cultural Dimensions on Behavior: Individualism/Collectivism</vt:lpstr>
      <vt:lpstr>Individualism/Collectivism</vt:lpstr>
      <vt:lpstr>Role of Cultural Dimensions on Behavior: Power Distance Index</vt:lpstr>
      <vt:lpstr>Power Distance Index (PDI)</vt:lpstr>
      <vt:lpstr>Role of Cultural Dimensions on Behavior: Power Distance Index – Plane Crashes</vt:lpstr>
      <vt:lpstr>Role of Cultural Dimensions on Behavior: Power Distance Index – Plane Crashes</vt:lpstr>
      <vt:lpstr>Role of Cultural Dimensions on Behavior: Power Distance Index – Plane Crashes</vt:lpstr>
      <vt:lpstr>Role of Cultural Dimensions on Behavior: Power Distance Index – Plane Crashes</vt:lpstr>
      <vt:lpstr>Role of Cultural Dimensions on Behavior: Power Distance Index – Plane Crashes</vt:lpstr>
      <vt:lpstr>Role of Cultural Dimensions on Behavior: Power Distance Index – Plane Crashes</vt:lpstr>
      <vt:lpstr>Role of Cultural Dimensions on Behavior: Power Distance Index – Plane Crashes</vt:lpstr>
      <vt:lpstr>Role of Cultural Dimensions on Behavior: Power Distance Index – Plane Crashes</vt:lpstr>
      <vt:lpstr>Power Distance and Terrorism</vt:lpstr>
      <vt:lpstr>Role of Cultural Dimensions on Behavior: Uncertainty Avoidance</vt:lpstr>
      <vt:lpstr>Role of Cultural Dimensions on Behavior: Uncertainty Avoidance</vt:lpstr>
      <vt:lpstr>Role of Cultural Dimensions on Behavior: Uncertainty Avoidance</vt:lpstr>
      <vt:lpstr>PowerPoint Presentation</vt:lpstr>
      <vt:lpstr>PowerPoint Presentation</vt:lpstr>
      <vt:lpstr>Role of Cultural Dimensions on Behavior: Long Term Orientation</vt:lpstr>
      <vt:lpstr>Confucian work dynamism</vt:lpstr>
      <vt:lpstr>Role of Cultural Dimensions on Behavior: Long Term Orientation</vt:lpstr>
      <vt:lpstr>Role of Cultural Dimensions on Behavior: Proxemic Theory (Hall, 1966)</vt:lpstr>
      <vt:lpstr>Role of Cultural Dimensions on Behavior: Proxemic Theory (Hall, 1966)</vt:lpstr>
      <vt:lpstr>Hall’s Time consciousness</vt:lpstr>
      <vt:lpstr>Hall’s Proxemic Theory</vt:lpstr>
      <vt:lpstr>What’s learned?</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nrose</dc:creator>
  <cp:lastModifiedBy>Alex Murphy</cp:lastModifiedBy>
  <cp:revision>20</cp:revision>
  <dcterms:created xsi:type="dcterms:W3CDTF">2012-02-21T01:50:55Z</dcterms:created>
  <dcterms:modified xsi:type="dcterms:W3CDTF">2012-11-22T14:13:55Z</dcterms:modified>
</cp:coreProperties>
</file>