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69" r:id="rId3"/>
    <p:sldId id="268" r:id="rId4"/>
    <p:sldId id="257" r:id="rId5"/>
    <p:sldId id="263" r:id="rId6"/>
    <p:sldId id="264" r:id="rId7"/>
    <p:sldId id="266" r:id="rId8"/>
    <p:sldId id="270" r:id="rId9"/>
    <p:sldId id="273" r:id="rId10"/>
    <p:sldId id="275" r:id="rId11"/>
    <p:sldId id="271" r:id="rId12"/>
    <p:sldId id="265" r:id="rId13"/>
    <p:sldId id="258" r:id="rId14"/>
    <p:sldId id="259" r:id="rId15"/>
    <p:sldId id="260" r:id="rId16"/>
    <p:sldId id="261" r:id="rId17"/>
    <p:sldId id="26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360" y="4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8/16/15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8/16/15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8/16/15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8/16/15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8/16/15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8/16/15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8/16/15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8/16/15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8/16/15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8/16/15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8/16/15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8/16/15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8/16/15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8/16/15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8/16/15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8/16/15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140825E-4A15-4D39-8176-1F07E904CB30}" type="datetimeFigureOut">
              <a:rPr lang="en-US" smtClean="0"/>
              <a:t>8/16/15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image" Target="../media/image13.jpeg"/><Relationship Id="rId6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psychohawks.wordpress.com/2010/02/21/childrens-drawings-what-can-we-learn-from-them/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are we 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Core is done (SCLOA, CLOA and BLOA).</a:t>
            </a:r>
          </a:p>
          <a:p>
            <a:endParaRPr lang="en-US" sz="3200" dirty="0" smtClean="0"/>
          </a:p>
          <a:p>
            <a:r>
              <a:rPr lang="en-US" sz="3200" dirty="0" smtClean="0"/>
              <a:t>IA is </a:t>
            </a:r>
            <a:r>
              <a:rPr lang="en-US" sz="3200" i="1" u="sng" dirty="0" smtClean="0"/>
              <a:t>almost</a:t>
            </a:r>
            <a:r>
              <a:rPr lang="en-US" sz="3200" dirty="0" smtClean="0"/>
              <a:t> done.</a:t>
            </a:r>
            <a:endParaRPr lang="en-US" sz="2000" dirty="0" smtClean="0"/>
          </a:p>
          <a:p>
            <a:pPr marL="0" indent="0">
              <a:buNone/>
            </a:pPr>
            <a:r>
              <a:rPr lang="en-US" sz="3200" dirty="0" smtClean="0"/>
              <a:t>Final submission is due </a:t>
            </a:r>
            <a:r>
              <a:rPr lang="en-US" sz="3200" u="sng" dirty="0" smtClean="0"/>
              <a:t>Tuesday the 8</a:t>
            </a:r>
            <a:r>
              <a:rPr lang="en-US" sz="3200" u="sng" baseline="30000" dirty="0" smtClean="0"/>
              <a:t>th</a:t>
            </a:r>
            <a:r>
              <a:rPr lang="en-US" sz="3200" u="sng" dirty="0" smtClean="0"/>
              <a:t> of September. </a:t>
            </a:r>
            <a:r>
              <a:rPr lang="en-US" sz="3200" dirty="0" smtClean="0"/>
              <a:t>Mrs. Swift is available to see you from now.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204913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Cognitive Development?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subset of psychology that focuses on how our </a:t>
            </a:r>
            <a:r>
              <a:rPr lang="en-US" dirty="0" smtClean="0"/>
              <a:t>cognitions</a:t>
            </a:r>
            <a:r>
              <a:rPr lang="en-US" dirty="0" smtClean="0"/>
              <a:t> </a:t>
            </a:r>
            <a:r>
              <a:rPr lang="en-US" dirty="0" smtClean="0"/>
              <a:t>changes over time.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100" y="1516856"/>
            <a:ext cx="2143125" cy="2143125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86" y="3659981"/>
            <a:ext cx="1905000" cy="2400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020" y="4060451"/>
            <a:ext cx="2264580" cy="15993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4191000"/>
            <a:ext cx="1863628" cy="133826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5045" y="3931443"/>
            <a:ext cx="2466975" cy="185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067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Cognitive development</a:t>
            </a:r>
            <a:endParaRPr lang="en-US" dirty="0"/>
          </a:p>
        </p:txBody>
      </p:sp>
      <p:pic>
        <p:nvPicPr>
          <p:cNvPr id="4" name="Content Placeholder 3" descr="th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772" r="-15772"/>
          <a:stretch>
            <a:fillRect/>
          </a:stretch>
        </p:blipFill>
        <p:spPr>
          <a:xfrm>
            <a:off x="779463" y="1828800"/>
            <a:ext cx="7583487" cy="4208463"/>
          </a:xfrm>
        </p:spPr>
      </p:pic>
    </p:spTree>
    <p:extLst>
      <p:ext uri="{BB962C8B-B14F-4D97-AF65-F5344CB8AC3E}">
        <p14:creationId xmlns:p14="http://schemas.microsoft.com/office/powerpoint/2010/main" val="23318807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Cognitive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562100"/>
            <a:ext cx="7583487" cy="46101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Children’s art-self portraits.</a:t>
            </a:r>
            <a:endParaRPr lang="en-US" dirty="0"/>
          </a:p>
          <a:p>
            <a:pPr marL="0" indent="0">
              <a:buNone/>
            </a:pPr>
            <a:r>
              <a:rPr lang="en-US" u="sng" dirty="0" smtClean="0"/>
              <a:t>Task: </a:t>
            </a:r>
          </a:p>
          <a:p>
            <a:pPr marL="0" indent="0">
              <a:buNone/>
            </a:pPr>
            <a:r>
              <a:rPr lang="en-US" dirty="0" smtClean="0"/>
              <a:t>Rank the images from 1-9 in terms of development. One being the least developed and 9 being the most.</a:t>
            </a:r>
          </a:p>
          <a:p>
            <a:pPr marL="0" indent="0">
              <a:buNone/>
            </a:pPr>
            <a:r>
              <a:rPr lang="en-US" dirty="0" smtClean="0"/>
              <a:t>Make a list of the differences in the images that indicate development.</a:t>
            </a:r>
          </a:p>
          <a:p>
            <a:pPr marL="0" indent="0">
              <a:buNone/>
            </a:pPr>
            <a:r>
              <a:rPr lang="en-US" dirty="0" smtClean="0"/>
              <a:t>Are any images on the border of two different cognitive stages?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https://psychohawks.wordpress.com/2010/02/21/childrens-drawings-what-can-we-learn-from-them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18842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719667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236133"/>
            <a:ext cx="7583487" cy="508846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Developmental psychology is the study of how and why people change over time in the way they behave</a:t>
            </a:r>
            <a:r>
              <a:rPr lang="en-US" dirty="0" smtClean="0"/>
              <a:t>, think</a:t>
            </a:r>
            <a:r>
              <a:rPr lang="en-US" dirty="0"/>
              <a:t>, and relate to others. Developmental psychology focuses on developmental themes such as identity</a:t>
            </a:r>
            <a:r>
              <a:rPr lang="en-US" dirty="0" smtClean="0"/>
              <a:t>, attachment </a:t>
            </a:r>
            <a:r>
              <a:rPr lang="en-US" dirty="0"/>
              <a:t>and adolescence.</a:t>
            </a:r>
          </a:p>
          <a:p>
            <a:pPr marL="0" indent="0">
              <a:buNone/>
            </a:pPr>
            <a:r>
              <a:rPr lang="en-US" dirty="0"/>
              <a:t>It is important to gain an understanding of the extent to which early experience may influence </a:t>
            </a:r>
            <a:r>
              <a:rPr lang="en-US" dirty="0" smtClean="0"/>
              <a:t>later development </a:t>
            </a:r>
            <a:r>
              <a:rPr lang="en-US" dirty="0"/>
              <a:t>and if there are critical periods in development. Knowledge about the influence of biological</a:t>
            </a:r>
            <a:r>
              <a:rPr lang="en-US" dirty="0" smtClean="0"/>
              <a:t>, social </a:t>
            </a:r>
            <a:r>
              <a:rPr lang="en-US" dirty="0"/>
              <a:t>and cultural factors in people’s lives is helpful not only for families but also in childcare and </a:t>
            </a:r>
            <a:r>
              <a:rPr lang="en-US" dirty="0" smtClean="0"/>
              <a:t>education to </a:t>
            </a:r>
            <a:r>
              <a:rPr lang="en-US" dirty="0"/>
              <a:t>create good opportunities for children and young people all over the world.</a:t>
            </a:r>
          </a:p>
          <a:p>
            <a:pPr marL="0" indent="0">
              <a:buNone/>
            </a:pPr>
            <a:r>
              <a:rPr lang="en-US" dirty="0"/>
              <a:t>Controversies related to developmental psychology include the extent of the impact of early </a:t>
            </a:r>
            <a:r>
              <a:rPr lang="en-US" dirty="0" smtClean="0"/>
              <a:t>experiences and </a:t>
            </a:r>
            <a:r>
              <a:rPr lang="en-US" dirty="0"/>
              <a:t>why some children seem to be more resilient than others after stressful experiences in </a:t>
            </a:r>
            <a:r>
              <a:rPr lang="en-US" dirty="0" smtClean="0"/>
              <a:t>childhood. In </a:t>
            </a:r>
            <a:r>
              <a:rPr lang="en-US" dirty="0"/>
              <a:t>recent years knowledge about resilience has been used to develop </a:t>
            </a:r>
            <a:r>
              <a:rPr lang="en-US" dirty="0" err="1"/>
              <a:t>programmes</a:t>
            </a:r>
            <a:r>
              <a:rPr lang="en-US" dirty="0"/>
              <a:t> that can </a:t>
            </a:r>
            <a:r>
              <a:rPr lang="en-US" dirty="0" smtClean="0"/>
              <a:t>increase resilience.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5879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Learning Outcomes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sz="3200" b="1" u="sng" dirty="0"/>
              <a:t>General framework </a:t>
            </a:r>
            <a:r>
              <a:rPr lang="en-US" b="1" dirty="0"/>
              <a:t>(applicable to all topics in the </a:t>
            </a:r>
            <a:r>
              <a:rPr lang="en-US" b="1" dirty="0" smtClean="0"/>
              <a:t>option-even for level 1 and 2 command terms)</a:t>
            </a:r>
            <a:endParaRPr lang="en-US" b="1" dirty="0"/>
          </a:p>
          <a:p>
            <a:pPr>
              <a:buFont typeface="Arial"/>
              <a:buChar char="•"/>
            </a:pPr>
            <a:r>
              <a:rPr lang="en-US" dirty="0" smtClean="0"/>
              <a:t>To </a:t>
            </a:r>
            <a:r>
              <a:rPr lang="en-US" dirty="0"/>
              <a:t>what extent do biological, cognitive and sociocultural factors influence human development?</a:t>
            </a:r>
          </a:p>
          <a:p>
            <a:pPr>
              <a:buFont typeface="Arial"/>
              <a:buChar char="•"/>
            </a:pPr>
            <a:r>
              <a:rPr lang="en-US" dirty="0" smtClean="0"/>
              <a:t>Evaluate </a:t>
            </a:r>
            <a:r>
              <a:rPr lang="en-US" dirty="0"/>
              <a:t>psychological research (that is, theories and/or studies) relevant to </a:t>
            </a:r>
            <a:r>
              <a:rPr lang="en-US" dirty="0" smtClean="0"/>
              <a:t>developmental psychology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946474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193800"/>
            <a:ext cx="7583487" cy="4843930"/>
          </a:xfrm>
        </p:spPr>
        <p:txBody>
          <a:bodyPr/>
          <a:lstStyle/>
          <a:p>
            <a:pPr marL="0" indent="0">
              <a:buNone/>
            </a:pPr>
            <a:r>
              <a:rPr lang="en-US" sz="3200" b="1" u="sng" dirty="0"/>
              <a:t>Cognitive development</a:t>
            </a:r>
          </a:p>
          <a:p>
            <a:pPr>
              <a:buFont typeface="Arial"/>
              <a:buChar char="•"/>
            </a:pPr>
            <a:r>
              <a:rPr lang="en-US" dirty="0" smtClean="0"/>
              <a:t>Evaluate </a:t>
            </a:r>
            <a:r>
              <a:rPr lang="en-US" dirty="0"/>
              <a:t>theories of cognitive development </a:t>
            </a:r>
            <a:r>
              <a:rPr lang="en-US" i="1" dirty="0"/>
              <a:t>(for example, Piaget, Bruner, </a:t>
            </a:r>
            <a:r>
              <a:rPr lang="en-US" i="1" dirty="0" err="1"/>
              <a:t>Vygotsky</a:t>
            </a:r>
            <a:r>
              <a:rPr lang="en-US" i="1" dirty="0"/>
              <a:t>, brain </a:t>
            </a:r>
            <a:r>
              <a:rPr lang="en-US" i="1" dirty="0" smtClean="0"/>
              <a:t>development theories</a:t>
            </a:r>
            <a:r>
              <a:rPr lang="en-US" i="1" dirty="0"/>
              <a:t>)</a:t>
            </a:r>
            <a:r>
              <a:rPr lang="en-US" dirty="0"/>
              <a:t>.</a:t>
            </a:r>
          </a:p>
          <a:p>
            <a:pPr>
              <a:buFont typeface="Arial"/>
              <a:buChar char="•"/>
            </a:pPr>
            <a:r>
              <a:rPr lang="en-US" dirty="0" smtClean="0"/>
              <a:t>Discuss </a:t>
            </a:r>
            <a:r>
              <a:rPr lang="en-US" dirty="0"/>
              <a:t>how social and environmental variables </a:t>
            </a:r>
            <a:r>
              <a:rPr lang="en-US" i="1" dirty="0"/>
              <a:t>(for example, parenting, educational environment</a:t>
            </a:r>
            <a:r>
              <a:rPr lang="en-US" i="1" dirty="0" smtClean="0"/>
              <a:t>, poverty</a:t>
            </a:r>
            <a:r>
              <a:rPr lang="en-US" i="1" dirty="0"/>
              <a:t>, diet) </a:t>
            </a:r>
            <a:r>
              <a:rPr lang="en-US" dirty="0"/>
              <a:t>may affect cognitive development.</a:t>
            </a:r>
          </a:p>
        </p:txBody>
      </p:sp>
    </p:spTree>
    <p:extLst>
      <p:ext uri="{BB962C8B-B14F-4D97-AF65-F5344CB8AC3E}">
        <p14:creationId xmlns:p14="http://schemas.microsoft.com/office/powerpoint/2010/main" val="29691012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257300"/>
            <a:ext cx="7583487" cy="4780430"/>
          </a:xfrm>
        </p:spPr>
        <p:txBody>
          <a:bodyPr/>
          <a:lstStyle/>
          <a:p>
            <a:pPr marL="0" indent="0">
              <a:buNone/>
            </a:pPr>
            <a:r>
              <a:rPr lang="en-US" sz="3200" b="1" u="sng" dirty="0"/>
              <a:t>Social development</a:t>
            </a:r>
          </a:p>
          <a:p>
            <a:pPr>
              <a:buFont typeface="Arial"/>
              <a:buChar char="•"/>
            </a:pPr>
            <a:r>
              <a:rPr lang="en-US" dirty="0" smtClean="0"/>
              <a:t>Examine </a:t>
            </a:r>
            <a:r>
              <a:rPr lang="en-US" dirty="0"/>
              <a:t>attachment in childhood and its role in the subsequent formation of relationships.</a:t>
            </a:r>
          </a:p>
          <a:p>
            <a:pPr>
              <a:buFont typeface="Arial"/>
              <a:buChar char="•"/>
            </a:pPr>
            <a:r>
              <a:rPr lang="en-US" dirty="0" smtClean="0"/>
              <a:t>Discuss </a:t>
            </a:r>
            <a:r>
              <a:rPr lang="en-US" dirty="0"/>
              <a:t>potential effects of deprivation or trauma in childhood on later development.</a:t>
            </a:r>
          </a:p>
          <a:p>
            <a:pPr>
              <a:buFont typeface="Arial"/>
              <a:buChar char="•"/>
            </a:pPr>
            <a:r>
              <a:rPr lang="en-US" dirty="0" smtClean="0"/>
              <a:t>Define </a:t>
            </a:r>
            <a:r>
              <a:rPr lang="en-US" dirty="0"/>
              <a:t>resilience.</a:t>
            </a:r>
          </a:p>
          <a:p>
            <a:pPr>
              <a:buFont typeface="Arial"/>
              <a:buChar char="•"/>
            </a:pPr>
            <a:r>
              <a:rPr lang="en-US" dirty="0" smtClean="0"/>
              <a:t>Discuss </a:t>
            </a:r>
            <a:r>
              <a:rPr lang="en-US" dirty="0"/>
              <a:t>strategies to build resilience.</a:t>
            </a:r>
          </a:p>
        </p:txBody>
      </p:sp>
    </p:spTree>
    <p:extLst>
      <p:ext uri="{BB962C8B-B14F-4D97-AF65-F5344CB8AC3E}">
        <p14:creationId xmlns:p14="http://schemas.microsoft.com/office/powerpoint/2010/main" val="35022915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231900"/>
            <a:ext cx="7583487" cy="48058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u="sng" dirty="0"/>
              <a:t>Identity development</a:t>
            </a:r>
          </a:p>
          <a:p>
            <a:pPr>
              <a:buFont typeface="Arial"/>
              <a:buChar char="•"/>
            </a:pPr>
            <a:r>
              <a:rPr lang="en-US" dirty="0" smtClean="0"/>
              <a:t>Discuss </a:t>
            </a:r>
            <a:r>
              <a:rPr lang="en-US" dirty="0"/>
              <a:t>the formation and development of gender roles.</a:t>
            </a:r>
          </a:p>
          <a:p>
            <a:pPr>
              <a:buFont typeface="Arial"/>
              <a:buChar char="•"/>
            </a:pPr>
            <a:r>
              <a:rPr lang="en-US" dirty="0" smtClean="0"/>
              <a:t>Explain </a:t>
            </a:r>
            <a:r>
              <a:rPr lang="en-US" dirty="0"/>
              <a:t>cultural variations in gender roles.</a:t>
            </a:r>
          </a:p>
          <a:p>
            <a:pPr>
              <a:buFont typeface="Arial"/>
              <a:buChar char="•"/>
            </a:pPr>
            <a:r>
              <a:rPr lang="en-US" dirty="0" smtClean="0"/>
              <a:t>Describe </a:t>
            </a:r>
            <a:r>
              <a:rPr lang="en-US" dirty="0"/>
              <a:t>adolescence.</a:t>
            </a:r>
          </a:p>
          <a:p>
            <a:pPr>
              <a:buFont typeface="Arial"/>
              <a:buChar char="•"/>
            </a:pPr>
            <a:r>
              <a:rPr lang="en-US" dirty="0" smtClean="0"/>
              <a:t>Discuss </a:t>
            </a:r>
            <a:r>
              <a:rPr lang="en-US" dirty="0"/>
              <a:t>the relationship between physical change and development of identity during adolescence.</a:t>
            </a:r>
          </a:p>
          <a:p>
            <a:pPr>
              <a:buFont typeface="Arial"/>
              <a:buChar char="•"/>
            </a:pPr>
            <a:r>
              <a:rPr lang="en-US" dirty="0" smtClean="0"/>
              <a:t>Examine </a:t>
            </a:r>
            <a:r>
              <a:rPr lang="en-US" dirty="0"/>
              <a:t>psychological research into adolescence </a:t>
            </a:r>
            <a:r>
              <a:rPr lang="en-US" i="1" dirty="0"/>
              <a:t>(for example, Erikson’s identity crisis, Marcia)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72073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we need to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u="sng" dirty="0" smtClean="0"/>
              <a:t>SL</a:t>
            </a:r>
            <a:r>
              <a:rPr lang="en-US" sz="3200" dirty="0" smtClean="0"/>
              <a:t> </a:t>
            </a:r>
          </a:p>
          <a:p>
            <a:pPr marL="0" indent="0">
              <a:buNone/>
            </a:pPr>
            <a:r>
              <a:rPr lang="en-US" sz="3200" dirty="0" smtClean="0"/>
              <a:t>–One option unit.</a:t>
            </a:r>
          </a:p>
          <a:p>
            <a:pPr marL="0" indent="0">
              <a:buNone/>
            </a:pPr>
            <a:r>
              <a:rPr lang="en-US" sz="3200" b="1" u="sng" dirty="0" smtClean="0"/>
              <a:t>HL</a:t>
            </a:r>
          </a:p>
          <a:p>
            <a:pPr marL="0" indent="0">
              <a:buNone/>
            </a:pPr>
            <a:r>
              <a:rPr lang="en-US" sz="3200" dirty="0" smtClean="0"/>
              <a:t>-Two option units.</a:t>
            </a:r>
          </a:p>
          <a:p>
            <a:pPr marL="0" indent="0">
              <a:buNone/>
            </a:pPr>
            <a:r>
              <a:rPr lang="en-US" sz="3200" dirty="0" smtClean="0"/>
              <a:t>-Qualitative research methodology (Paper 3).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55862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292454"/>
            <a:ext cx="6762749" cy="2664203"/>
          </a:xfrm>
        </p:spPr>
        <p:txBody>
          <a:bodyPr/>
          <a:lstStyle/>
          <a:p>
            <a:r>
              <a:rPr lang="en-US" sz="5400" dirty="0" smtClean="0"/>
              <a:t>Developmental Psychology</a:t>
            </a:r>
            <a:br>
              <a:rPr lang="en-US" sz="5400" dirty="0" smtClean="0"/>
            </a:br>
            <a:r>
              <a:rPr lang="en-US" i="1" dirty="0"/>
              <a:t>S</a:t>
            </a:r>
            <a:r>
              <a:rPr lang="en-US" i="1" dirty="0" smtClean="0"/>
              <a:t>L </a:t>
            </a:r>
            <a:r>
              <a:rPr lang="en-US" i="1" dirty="0" smtClean="0"/>
              <a:t>and </a:t>
            </a:r>
            <a:r>
              <a:rPr lang="en-US" i="1" dirty="0" smtClean="0"/>
              <a:t>HL </a:t>
            </a:r>
            <a:r>
              <a:rPr lang="en-US" i="1" dirty="0"/>
              <a:t>Option</a:t>
            </a:r>
          </a:p>
        </p:txBody>
      </p:sp>
    </p:spTree>
    <p:extLst>
      <p:ext uri="{BB962C8B-B14F-4D97-AF65-F5344CB8AC3E}">
        <p14:creationId xmlns:p14="http://schemas.microsoft.com/office/powerpoint/2010/main" val="2150006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469900"/>
            <a:ext cx="7583487" cy="5854700"/>
          </a:xfrm>
        </p:spPr>
        <p:txBody>
          <a:bodyPr>
            <a:noAutofit/>
          </a:bodyPr>
          <a:lstStyle/>
          <a:p>
            <a:pPr>
              <a:buFont typeface="Arial"/>
              <a:buChar char="•"/>
            </a:pPr>
            <a:r>
              <a:rPr lang="en-US" sz="2800" dirty="0" smtClean="0"/>
              <a:t>One of 2 options </a:t>
            </a:r>
            <a:r>
              <a:rPr lang="en-US" sz="2800" dirty="0" smtClean="0"/>
              <a:t>for HL OR the only option unit for SL.</a:t>
            </a:r>
            <a:endParaRPr lang="en-US" sz="2800" dirty="0" smtClean="0"/>
          </a:p>
          <a:p>
            <a:pPr>
              <a:buFont typeface="Arial"/>
              <a:buChar char="•"/>
            </a:pPr>
            <a:r>
              <a:rPr lang="en-US" sz="2800" dirty="0" smtClean="0"/>
              <a:t>Assessed in Paper 2.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Assessed by ERQ only.</a:t>
            </a:r>
          </a:p>
          <a:p>
            <a:pPr>
              <a:buFont typeface="Arial"/>
              <a:buChar char="•"/>
            </a:pPr>
            <a:r>
              <a:rPr lang="en-US" sz="2800" u="sng" dirty="0" smtClean="0"/>
              <a:t>For each option:</a:t>
            </a:r>
            <a:r>
              <a:rPr lang="en-US" sz="2800" dirty="0" smtClean="0"/>
              <a:t> </a:t>
            </a:r>
            <a:r>
              <a:rPr lang="en-US" sz="2800" dirty="0"/>
              <a:t>c</a:t>
            </a:r>
            <a:r>
              <a:rPr lang="en-US" sz="2800" dirty="0" smtClean="0"/>
              <a:t>hoose </a:t>
            </a:r>
            <a:r>
              <a:rPr lang="en-US" sz="2800" u="sng" dirty="0" smtClean="0"/>
              <a:t>one</a:t>
            </a:r>
            <a:r>
              <a:rPr lang="en-US" sz="2800" dirty="0" smtClean="0"/>
              <a:t> ERQ from a choice of 3.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Overall in Paper 2 you answer two ERQ’s in 2 hours for HL OR one ERQ in one hour for SL.  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25% of your grade for HL or SL.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99402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Preference for the HL option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425388"/>
            <a:ext cx="7583487" cy="461234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b="1" dirty="0" smtClean="0"/>
              <a:t>Abnormal</a:t>
            </a:r>
          </a:p>
          <a:p>
            <a:pPr marL="0" indent="0">
              <a:buNone/>
            </a:pPr>
            <a:r>
              <a:rPr lang="en-US" u="sng" dirty="0" smtClean="0"/>
              <a:t>Concepts and diagnosis:</a:t>
            </a:r>
          </a:p>
          <a:p>
            <a:pPr marL="0" indent="0">
              <a:buNone/>
            </a:pPr>
            <a:r>
              <a:rPr lang="en-US" dirty="0" smtClean="0"/>
              <a:t>Normality VS abnormality, validity and reliability of diagnosis. Cultural considerations.</a:t>
            </a:r>
          </a:p>
          <a:p>
            <a:pPr marL="0" indent="0">
              <a:buNone/>
            </a:pPr>
            <a:r>
              <a:rPr lang="en-US" u="sng" dirty="0" smtClean="0"/>
              <a:t>Psychological disorders:</a:t>
            </a:r>
          </a:p>
          <a:p>
            <a:pPr marL="0" indent="0">
              <a:buNone/>
            </a:pPr>
            <a:r>
              <a:rPr lang="en-US" dirty="0" smtClean="0"/>
              <a:t>Depression and Bulimia. For each of these we will look at the symptoms, causes and prevalence.</a:t>
            </a:r>
          </a:p>
          <a:p>
            <a:pPr marL="0" indent="0">
              <a:buNone/>
            </a:pPr>
            <a:r>
              <a:rPr lang="en-US" u="sng" dirty="0" smtClean="0"/>
              <a:t>Implementing treatment:</a:t>
            </a:r>
          </a:p>
          <a:p>
            <a:pPr marL="0" indent="0">
              <a:buNone/>
            </a:pPr>
            <a:r>
              <a:rPr lang="en-US" dirty="0" smtClean="0"/>
              <a:t>Biomedical, individual and group approaches.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321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Preference for the HL option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574800"/>
            <a:ext cx="7583487" cy="49403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dirty="0" smtClean="0"/>
              <a:t>Health</a:t>
            </a:r>
          </a:p>
          <a:p>
            <a:pPr marL="0" indent="0">
              <a:buNone/>
            </a:pPr>
            <a:r>
              <a:rPr lang="en-US" u="sng" dirty="0" smtClean="0"/>
              <a:t>Stress</a:t>
            </a:r>
          </a:p>
          <a:p>
            <a:pPr marL="0" indent="0">
              <a:buNone/>
            </a:pPr>
            <a:r>
              <a:rPr lang="en-US" dirty="0" smtClean="0"/>
              <a:t>Physiological, psychological social aspects of stress. Coping with stress.</a:t>
            </a:r>
          </a:p>
          <a:p>
            <a:pPr marL="0" indent="0">
              <a:buNone/>
            </a:pPr>
            <a:r>
              <a:rPr lang="en-US" u="sng" dirty="0" smtClean="0"/>
              <a:t>Substance abuse, addictive </a:t>
            </a:r>
            <a:r>
              <a:rPr lang="en-US" u="sng" dirty="0" err="1" smtClean="0"/>
              <a:t>behaviour</a:t>
            </a:r>
            <a:r>
              <a:rPr lang="en-US" u="sng" dirty="0" smtClean="0"/>
              <a:t> and obesity.</a:t>
            </a:r>
          </a:p>
          <a:p>
            <a:pPr marL="0" indent="0">
              <a:buNone/>
            </a:pPr>
            <a:r>
              <a:rPr lang="en-US" dirty="0" smtClean="0"/>
              <a:t>Mainly related to smoking. Prevention strategies for addictive </a:t>
            </a:r>
            <a:r>
              <a:rPr lang="en-US" dirty="0" err="1" smtClean="0"/>
              <a:t>behaviour</a:t>
            </a:r>
            <a:r>
              <a:rPr lang="en-US" dirty="0" smtClean="0"/>
              <a:t>. Factors related to overeating and obesity. Prevention strategies and treatments of obesity.</a:t>
            </a:r>
          </a:p>
          <a:p>
            <a:pPr marL="0" indent="0">
              <a:buNone/>
            </a:pPr>
            <a:r>
              <a:rPr lang="en-US" u="sng" dirty="0" smtClean="0"/>
              <a:t>Health Promotion</a:t>
            </a:r>
          </a:p>
          <a:p>
            <a:pPr marL="0" indent="0">
              <a:buNone/>
            </a:pPr>
            <a:r>
              <a:rPr lang="en-US" dirty="0" smtClean="0"/>
              <a:t>Models and theories of health promotion and their effectiveness.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4610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 your votes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5901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to Developmental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Overview sheet/Self assessment sheet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Folders, books and notes.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4898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Developmental Psychology</a:t>
            </a:r>
            <a:endParaRPr lang="en-US" dirty="0"/>
          </a:p>
        </p:txBody>
      </p:sp>
      <p:pic>
        <p:nvPicPr>
          <p:cNvPr id="7" name="Content Placeholder 6" descr="train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2514600"/>
            <a:ext cx="8705544" cy="2133600"/>
          </a:xfrm>
        </p:spPr>
      </p:pic>
    </p:spTree>
    <p:extLst>
      <p:ext uri="{BB962C8B-B14F-4D97-AF65-F5344CB8AC3E}">
        <p14:creationId xmlns:p14="http://schemas.microsoft.com/office/powerpoint/2010/main" val="4170632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1255</TotalTime>
  <Words>732</Words>
  <Application>Microsoft Macintosh PowerPoint</Application>
  <PresentationFormat>On-screen Show (4:3)</PresentationFormat>
  <Paragraphs>72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Revolution</vt:lpstr>
      <vt:lpstr>Where are we now?</vt:lpstr>
      <vt:lpstr>What do we need to do?</vt:lpstr>
      <vt:lpstr>Developmental Psychology SL and HL Option</vt:lpstr>
      <vt:lpstr>PowerPoint Presentation</vt:lpstr>
      <vt:lpstr>Preference for the HL option</vt:lpstr>
      <vt:lpstr>Preference for the HL option</vt:lpstr>
      <vt:lpstr>Place your votes</vt:lpstr>
      <vt:lpstr>Introduction to Developmental</vt:lpstr>
      <vt:lpstr>Developmental Psychology</vt:lpstr>
      <vt:lpstr>What is Cognitive Development?</vt:lpstr>
      <vt:lpstr>Cognitive development</vt:lpstr>
      <vt:lpstr>Cognitive development</vt:lpstr>
      <vt:lpstr>Introduction</vt:lpstr>
      <vt:lpstr>Learning Outcomes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DCS</dc:creator>
  <cp:lastModifiedBy>Alex Murphy</cp:lastModifiedBy>
  <cp:revision>40</cp:revision>
  <dcterms:created xsi:type="dcterms:W3CDTF">2014-04-07T00:38:46Z</dcterms:created>
  <dcterms:modified xsi:type="dcterms:W3CDTF">2015-08-17T04:10:51Z</dcterms:modified>
</cp:coreProperties>
</file>