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>
        <p:scale>
          <a:sx n="100" d="100"/>
          <a:sy n="100" d="100"/>
        </p:scale>
        <p:origin x="-1344" y="2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Relationship Id="rId3" Type="http://schemas.openxmlformats.org/officeDocument/2006/relationships/image" Target="../media/image8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Relationship Id="rId3" Type="http://schemas.openxmlformats.org/officeDocument/2006/relationships/image" Target="../media/image6.pn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TitleSlid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0200" y="2492375"/>
            <a:ext cx="6762749" cy="1470025"/>
          </a:xfrm>
        </p:spPr>
        <p:txBody>
          <a:bodyPr/>
          <a:lstStyle>
            <a:lvl1pPr algn="r">
              <a:defRPr sz="4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0201" y="3966882"/>
            <a:ext cx="6762749" cy="1752600"/>
          </a:xfrm>
        </p:spPr>
        <p:txBody>
          <a:bodyPr>
            <a:normAutofit/>
          </a:bodyPr>
          <a:lstStyle>
            <a:lvl1pPr marL="0" indent="0" algn="r">
              <a:spcBef>
                <a:spcPts val="60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4/7/14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4/7/14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Captio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4" y="590550"/>
            <a:ext cx="3657600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93023" y="739588"/>
            <a:ext cx="3657600" cy="5308787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9464" y="1816100"/>
            <a:ext cx="3657600" cy="3822700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4/7/14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PictureCaptio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8977" y="187452"/>
            <a:ext cx="853665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6200" y="533400"/>
            <a:ext cx="4476750" cy="1252538"/>
          </a:xfrm>
        </p:spPr>
        <p:txBody>
          <a:bodyPr anchor="b"/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86124" y="1828800"/>
            <a:ext cx="4474539" cy="3810000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86124" y="6288741"/>
            <a:ext cx="1887537" cy="365125"/>
          </a:xfrm>
        </p:spPr>
        <p:txBody>
          <a:bodyPr/>
          <a:lstStyle/>
          <a:p>
            <a:fld id="{D140825E-4A15-4D39-8176-1F07E904CB30}" type="datetimeFigureOut">
              <a:rPr lang="en-US" smtClean="0"/>
              <a:t>4/7/14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867399" y="6288741"/>
            <a:ext cx="267596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188253" y="179292"/>
            <a:ext cx="3281087" cy="6483096"/>
          </a:xfrm>
          <a:prstGeom prst="round1Rect">
            <a:avLst>
              <a:gd name="adj" fmla="val 17325"/>
            </a:avLst>
          </a:prstGeom>
          <a:blipFill dpi="0" rotWithShape="0">
            <a:blip r:embed="rId3"/>
            <a:srcRect/>
            <a:stretch>
              <a:fillRect/>
            </a:stretch>
          </a:blipFill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Overlay-PictureCaption-Extra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0953" y="533400"/>
            <a:ext cx="3657600" cy="1252538"/>
          </a:xfrm>
        </p:spPr>
        <p:txBody>
          <a:bodyPr anchor="b"/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596153" y="1600199"/>
            <a:ext cx="3657600" cy="3657601"/>
          </a:xfrm>
          <a:prstGeom prst="ellipse">
            <a:avLst/>
          </a:prstGeom>
          <a:blipFill dpi="0" rotWithShape="0">
            <a:blip r:embed="rId3" cstate="print"/>
            <a:srcRect/>
            <a:stretch>
              <a:fillRect/>
            </a:stretch>
          </a:blipFill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10412" y="1828800"/>
            <a:ext cx="3657600" cy="3810000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1000" y="6288741"/>
            <a:ext cx="1865125" cy="365125"/>
          </a:xfrm>
        </p:spPr>
        <p:txBody>
          <a:bodyPr/>
          <a:lstStyle/>
          <a:p>
            <a:fld id="{D140825E-4A15-4D39-8176-1F07E904CB30}" type="datetimeFigureOut">
              <a:rPr lang="en-US" smtClean="0"/>
              <a:t>4/7/14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25813" y="6288741"/>
            <a:ext cx="5217551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Overlay-PictureCaption-Extra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8038" y="3778624"/>
            <a:ext cx="7560515" cy="1102658"/>
          </a:xfrm>
        </p:spPr>
        <p:txBody>
          <a:bodyPr anchor="b"/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871584" y="762000"/>
            <a:ext cx="7427726" cy="2989730"/>
          </a:xfrm>
          <a:prstGeom prst="roundRect">
            <a:avLst>
              <a:gd name="adj" fmla="val 7476"/>
            </a:avLst>
          </a:prstGeom>
          <a:blipFill dpi="0" rotWithShape="0">
            <a:blip r:embed="rId3"/>
            <a:srcRect/>
            <a:stretch>
              <a:fillRect/>
            </a:stretch>
          </a:blipFill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08034" y="4827493"/>
            <a:ext cx="7559977" cy="1220881"/>
          </a:xfr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1000" y="6288741"/>
            <a:ext cx="1865125" cy="365125"/>
          </a:xfrm>
        </p:spPr>
        <p:txBody>
          <a:bodyPr/>
          <a:lstStyle/>
          <a:p>
            <a:fld id="{D140825E-4A15-4D39-8176-1F07E904CB30}" type="datetimeFigureOut">
              <a:rPr lang="en-US" smtClean="0"/>
              <a:t>4/7/14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25813" y="6288741"/>
            <a:ext cx="5217551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4/7/14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28646" y="779463"/>
            <a:ext cx="1358153" cy="52689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9462" y="779464"/>
            <a:ext cx="6170613" cy="5268911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4/7/14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4/7/14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SectionHead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2591360"/>
            <a:ext cx="7583487" cy="1362075"/>
          </a:xfrm>
        </p:spPr>
        <p:txBody>
          <a:bodyPr anchor="b" anchorCtr="0">
            <a:noAutofit/>
          </a:bodyPr>
          <a:lstStyle>
            <a:lvl1pPr algn="l">
              <a:defRPr sz="4400" b="1" cap="none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3950354"/>
            <a:ext cx="7583487" cy="1500187"/>
          </a:xfrm>
        </p:spPr>
        <p:txBody>
          <a:bodyPr anchor="t" anchorCtr="0"/>
          <a:lstStyle>
            <a:lvl1pPr marL="0" indent="0" algn="l">
              <a:spcBef>
                <a:spcPts val="600"/>
              </a:spcBef>
              <a:buNone/>
              <a:defRPr sz="2000" cap="none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4/7/14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9462" y="1828800"/>
            <a:ext cx="3657600" cy="42195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8541" y="1828800"/>
            <a:ext cx="3657600" cy="42195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4/7/14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381000"/>
            <a:ext cx="7583487" cy="1044388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438835"/>
            <a:ext cx="3657600" cy="789828"/>
          </a:xfrm>
        </p:spPr>
        <p:txBody>
          <a:bodyPr anchor="b">
            <a:noAutofit/>
          </a:bodyPr>
          <a:lstStyle>
            <a:lvl1pPr marL="0" indent="0" algn="ctr">
              <a:lnSpc>
                <a:spcPts val="3000"/>
              </a:lnSpc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9463" y="2362199"/>
            <a:ext cx="3657600" cy="36861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5350" y="1438835"/>
            <a:ext cx="3657600" cy="789828"/>
          </a:xfrm>
        </p:spPr>
        <p:txBody>
          <a:bodyPr anchor="b">
            <a:noAutofit/>
          </a:bodyPr>
          <a:lstStyle>
            <a:lvl1pPr marL="0" indent="0" algn="ctr">
              <a:lnSpc>
                <a:spcPts val="3000"/>
              </a:lnSpc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5350" y="2362199"/>
            <a:ext cx="3657600" cy="36861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4/7/14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  <p:cxnSp>
        <p:nvCxnSpPr>
          <p:cNvPr id="12" name="Straight Connector 11"/>
          <p:cNvCxnSpPr/>
          <p:nvPr/>
        </p:nvCxnSpPr>
        <p:spPr>
          <a:xfrm>
            <a:off x="874059" y="2286000"/>
            <a:ext cx="3563003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815840" y="2286000"/>
            <a:ext cx="3566160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874059" y="2286000"/>
            <a:ext cx="3563003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4815840" y="2286000"/>
            <a:ext cx="3566160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9462" y="1828801"/>
            <a:ext cx="7585076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4/7/14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Content Placeholder 2"/>
          <p:cNvSpPr>
            <a:spLocks noGrp="1"/>
          </p:cNvSpPr>
          <p:nvPr>
            <p:ph sz="half" idx="13"/>
          </p:nvPr>
        </p:nvSpPr>
        <p:spPr>
          <a:xfrm>
            <a:off x="779462" y="3991816"/>
            <a:ext cx="7585076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0953" y="1828801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4/7/14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Content Placeholder 2"/>
          <p:cNvSpPr>
            <a:spLocks noGrp="1"/>
          </p:cNvSpPr>
          <p:nvPr>
            <p:ph sz="half" idx="13"/>
          </p:nvPr>
        </p:nvSpPr>
        <p:spPr>
          <a:xfrm>
            <a:off x="4710953" y="3991816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779462" y="1828800"/>
            <a:ext cx="3657600" cy="42195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4/7/14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Content Placeholder 2"/>
          <p:cNvSpPr>
            <a:spLocks noGrp="1"/>
          </p:cNvSpPr>
          <p:nvPr>
            <p:ph sz="half" idx="14"/>
          </p:nvPr>
        </p:nvSpPr>
        <p:spPr>
          <a:xfrm>
            <a:off x="779463" y="1828801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3" name="Content Placeholder 2"/>
          <p:cNvSpPr>
            <a:spLocks noGrp="1"/>
          </p:cNvSpPr>
          <p:nvPr>
            <p:ph sz="half" idx="15"/>
          </p:nvPr>
        </p:nvSpPr>
        <p:spPr>
          <a:xfrm>
            <a:off x="779463" y="3991816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4" name="Content Placeholder 2"/>
          <p:cNvSpPr>
            <a:spLocks noGrp="1"/>
          </p:cNvSpPr>
          <p:nvPr>
            <p:ph sz="half" idx="1"/>
          </p:nvPr>
        </p:nvSpPr>
        <p:spPr>
          <a:xfrm>
            <a:off x="4710953" y="1828801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5" name="Content Placeholder 2"/>
          <p:cNvSpPr>
            <a:spLocks noGrp="1"/>
          </p:cNvSpPr>
          <p:nvPr>
            <p:ph sz="half" idx="13"/>
          </p:nvPr>
        </p:nvSpPr>
        <p:spPr>
          <a:xfrm>
            <a:off x="4710953" y="3991816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4/7/14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 Diagonal Corner Rectangle 7"/>
          <p:cNvSpPr/>
          <p:nvPr/>
        </p:nvSpPr>
        <p:spPr>
          <a:xfrm>
            <a:off x="189707" y="189707"/>
            <a:ext cx="8764587" cy="6478587"/>
          </a:xfrm>
          <a:prstGeom prst="round2DiagRect">
            <a:avLst>
              <a:gd name="adj1" fmla="val 9416"/>
              <a:gd name="adj2" fmla="val 0"/>
            </a:avLst>
          </a:prstGeom>
          <a:gradFill>
            <a:gsLst>
              <a:gs pos="17000">
                <a:schemeClr val="bg2"/>
              </a:gs>
              <a:gs pos="100000">
                <a:schemeClr val="tx2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9463" y="381000"/>
            <a:ext cx="7583487" cy="1044388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828800"/>
            <a:ext cx="7583487" cy="42089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1000" y="6288741"/>
            <a:ext cx="188753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D140825E-4A15-4D39-8176-1F07E904CB30}" type="datetimeFigureOut">
              <a:rPr lang="en-US" smtClean="0"/>
              <a:t>4/7/14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04615" y="6288741"/>
            <a:ext cx="52387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4411" y="219635"/>
            <a:ext cx="49305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914400" rtl="0" eaLnBrk="1" latinLnBrk="0" hangingPunct="1">
        <a:spcBef>
          <a:spcPct val="0"/>
        </a:spcBef>
        <a:buNone/>
        <a:defRPr sz="38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82575" indent="-282575" algn="l" defTabSz="914400" rtl="0" eaLnBrk="1" latinLnBrk="0" hangingPunct="1">
        <a:spcBef>
          <a:spcPts val="2000"/>
        </a:spcBef>
        <a:buFont typeface="Wingdings 2" pitchFamily="18" charset="2"/>
        <a:buChar char=""/>
        <a:defRPr sz="2200" kern="1200">
          <a:solidFill>
            <a:schemeClr val="bg1"/>
          </a:solidFill>
          <a:latin typeface="+mn-lt"/>
          <a:ea typeface="+mn-ea"/>
          <a:cs typeface="+mn-cs"/>
        </a:defRPr>
      </a:lvl1pPr>
      <a:lvl2pPr marL="577850" indent="-295275" algn="l" defTabSz="914400" rtl="0" eaLnBrk="1" latinLnBrk="0" hangingPunct="1">
        <a:spcBef>
          <a:spcPts val="600"/>
        </a:spcBef>
        <a:buFont typeface="Wingdings 2" pitchFamily="18" charset="2"/>
        <a:buChar char=""/>
        <a:defRPr sz="2000" kern="1200">
          <a:solidFill>
            <a:schemeClr val="bg1"/>
          </a:solidFill>
          <a:latin typeface="+mn-lt"/>
          <a:ea typeface="+mn-ea"/>
          <a:cs typeface="+mn-cs"/>
        </a:defRPr>
      </a:lvl2pPr>
      <a:lvl3pPr marL="860425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3pPr>
      <a:lvl4pPr marL="1143000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1425575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1711325" indent="-288925" algn="l" defTabSz="914400" rtl="0" eaLnBrk="1" latinLnBrk="0" hangingPunct="1">
        <a:spcBef>
          <a:spcPct val="20000"/>
        </a:spcBef>
        <a:buFont typeface="Wingdings 2" pitchFamily="18" charset="2"/>
        <a:buChar char=""/>
        <a:defRPr lang="en-US" sz="1800" kern="1200" dirty="0" smtClean="0">
          <a:solidFill>
            <a:schemeClr val="bg1"/>
          </a:solidFill>
          <a:latin typeface="+mn-lt"/>
          <a:ea typeface="+mn-ea"/>
          <a:cs typeface="+mn-cs"/>
        </a:defRPr>
      </a:lvl6pPr>
      <a:lvl7pPr marL="2000250" indent="-288925" algn="l" defTabSz="914400" rtl="0" eaLnBrk="1" latinLnBrk="0" hangingPunct="1">
        <a:spcBef>
          <a:spcPct val="20000"/>
        </a:spcBef>
        <a:buFont typeface="Wingdings 2" pitchFamily="18" charset="2"/>
        <a:buChar char=""/>
        <a:defRPr lang="en-US" sz="1800" kern="1200" dirty="0" smtClean="0">
          <a:solidFill>
            <a:schemeClr val="bg1"/>
          </a:solidFill>
          <a:latin typeface="+mn-lt"/>
          <a:ea typeface="+mn-ea"/>
          <a:cs typeface="+mn-cs"/>
        </a:defRPr>
      </a:lvl7pPr>
      <a:lvl8pPr marL="2290763" indent="-288925" algn="l" defTabSz="914400" rtl="0" eaLnBrk="1" latinLnBrk="0" hangingPunct="1">
        <a:spcBef>
          <a:spcPct val="20000"/>
        </a:spcBef>
        <a:buFont typeface="Wingdings 2" pitchFamily="18" charset="2"/>
        <a:buChar char=""/>
        <a:defRPr lang="en-US" sz="1800" kern="1200" dirty="0" smtClean="0">
          <a:solidFill>
            <a:schemeClr val="bg1"/>
          </a:solidFill>
          <a:latin typeface="+mn-lt"/>
          <a:ea typeface="+mn-ea"/>
          <a:cs typeface="+mn-cs"/>
        </a:defRPr>
      </a:lvl8pPr>
      <a:lvl9pPr marL="2571750" indent="-288925" algn="l" defTabSz="914400" rtl="0" eaLnBrk="1" latinLnBrk="0" hangingPunct="1">
        <a:spcBef>
          <a:spcPct val="20000"/>
        </a:spcBef>
        <a:buFont typeface="Wingdings 2" pitchFamily="18" charset="2"/>
        <a:buChar char=""/>
        <a:defRPr lang="en-US" sz="1800" kern="1200" dirty="0">
          <a:solidFill>
            <a:schemeClr val="bg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0200" y="2292454"/>
            <a:ext cx="6762749" cy="2664203"/>
          </a:xfrm>
        </p:spPr>
        <p:txBody>
          <a:bodyPr/>
          <a:lstStyle/>
          <a:p>
            <a:r>
              <a:rPr lang="en-US" sz="5400" dirty="0" smtClean="0"/>
              <a:t>Developmental Psychology</a:t>
            </a:r>
            <a:br>
              <a:rPr lang="en-US" sz="5400" dirty="0" smtClean="0"/>
            </a:br>
            <a:r>
              <a:rPr lang="en-US" i="1" dirty="0" smtClean="0"/>
              <a:t>HL </a:t>
            </a:r>
            <a:r>
              <a:rPr lang="en-US" i="1" dirty="0"/>
              <a:t>Option</a:t>
            </a:r>
          </a:p>
        </p:txBody>
      </p:sp>
    </p:spTree>
    <p:extLst>
      <p:ext uri="{BB962C8B-B14F-4D97-AF65-F5344CB8AC3E}">
        <p14:creationId xmlns:p14="http://schemas.microsoft.com/office/powerpoint/2010/main" val="6534290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9463" y="681540"/>
            <a:ext cx="7583487" cy="5498792"/>
          </a:xfrm>
        </p:spPr>
        <p:txBody>
          <a:bodyPr>
            <a:noAutofit/>
          </a:bodyPr>
          <a:lstStyle/>
          <a:p>
            <a:pPr>
              <a:buFont typeface="Arial"/>
              <a:buChar char="•"/>
            </a:pPr>
            <a:r>
              <a:rPr lang="en-US" sz="3200" dirty="0" smtClean="0"/>
              <a:t>One of 2 options (the other being Abnormal psychology).</a:t>
            </a:r>
          </a:p>
          <a:p>
            <a:pPr>
              <a:buFont typeface="Arial"/>
              <a:buChar char="•"/>
            </a:pPr>
            <a:r>
              <a:rPr lang="en-US" sz="3200" dirty="0" smtClean="0"/>
              <a:t>Assessed in Paper 2.</a:t>
            </a:r>
          </a:p>
          <a:p>
            <a:pPr>
              <a:buFont typeface="Arial"/>
              <a:buChar char="•"/>
            </a:pPr>
            <a:r>
              <a:rPr lang="en-US" sz="3200" dirty="0" smtClean="0"/>
              <a:t>Assessed by ERQ only.</a:t>
            </a:r>
          </a:p>
          <a:p>
            <a:pPr>
              <a:buFont typeface="Arial"/>
              <a:buChar char="•"/>
            </a:pPr>
            <a:r>
              <a:rPr lang="en-US" sz="3200" u="sng" dirty="0" smtClean="0"/>
              <a:t>For each option:</a:t>
            </a:r>
            <a:r>
              <a:rPr lang="en-US" sz="3200" dirty="0" smtClean="0"/>
              <a:t> </a:t>
            </a:r>
            <a:r>
              <a:rPr lang="en-US" sz="3200" dirty="0"/>
              <a:t>c</a:t>
            </a:r>
            <a:r>
              <a:rPr lang="en-US" sz="3200" dirty="0" smtClean="0"/>
              <a:t>hoose </a:t>
            </a:r>
            <a:r>
              <a:rPr lang="en-US" sz="3200" u="sng" dirty="0" smtClean="0"/>
              <a:t>one</a:t>
            </a:r>
            <a:r>
              <a:rPr lang="en-US" sz="3200" dirty="0" smtClean="0"/>
              <a:t> ERQ from a choice of 3.</a:t>
            </a:r>
          </a:p>
          <a:p>
            <a:pPr>
              <a:buFont typeface="Arial"/>
              <a:buChar char="•"/>
            </a:pPr>
            <a:r>
              <a:rPr lang="en-US" sz="3200" dirty="0" smtClean="0"/>
              <a:t>Overall in Paper 2 you answer two ERQ’s in 2 hours and this is 20% of your grade.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5994023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381000"/>
            <a:ext cx="7583487" cy="719667"/>
          </a:xfrm>
        </p:spPr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9463" y="1236133"/>
            <a:ext cx="7583487" cy="5088468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/>
              <a:t>Developmental psychology is the study of how and why people change over time in the way they behave</a:t>
            </a:r>
            <a:r>
              <a:rPr lang="en-US" dirty="0" smtClean="0"/>
              <a:t>, think</a:t>
            </a:r>
            <a:r>
              <a:rPr lang="en-US" dirty="0"/>
              <a:t>, and relate to others. Developmental psychology focuses on developmental themes such as identity</a:t>
            </a:r>
            <a:r>
              <a:rPr lang="en-US" dirty="0" smtClean="0"/>
              <a:t>, attachment </a:t>
            </a:r>
            <a:r>
              <a:rPr lang="en-US" dirty="0"/>
              <a:t>and adolescence.</a:t>
            </a:r>
          </a:p>
          <a:p>
            <a:pPr marL="0" indent="0">
              <a:buNone/>
            </a:pPr>
            <a:r>
              <a:rPr lang="en-US" dirty="0"/>
              <a:t>It is important to gain an understanding of the extent to which early experience may influence </a:t>
            </a:r>
            <a:r>
              <a:rPr lang="en-US" dirty="0" smtClean="0"/>
              <a:t>later development </a:t>
            </a:r>
            <a:r>
              <a:rPr lang="en-US" dirty="0"/>
              <a:t>and if there are critical periods in development. Knowledge about the influence of biological</a:t>
            </a:r>
            <a:r>
              <a:rPr lang="en-US" dirty="0" smtClean="0"/>
              <a:t>, social </a:t>
            </a:r>
            <a:r>
              <a:rPr lang="en-US" dirty="0"/>
              <a:t>and cultural factors in people’s lives is helpful not only for families but also in childcare and </a:t>
            </a:r>
            <a:r>
              <a:rPr lang="en-US" dirty="0" smtClean="0"/>
              <a:t>education to </a:t>
            </a:r>
            <a:r>
              <a:rPr lang="en-US" dirty="0"/>
              <a:t>create good opportunities for children and young people all over the world.</a:t>
            </a:r>
          </a:p>
          <a:p>
            <a:pPr marL="0" indent="0">
              <a:buNone/>
            </a:pPr>
            <a:r>
              <a:rPr lang="en-US" dirty="0"/>
              <a:t>Controversies related to developmental psychology include the extent of the impact of early </a:t>
            </a:r>
            <a:r>
              <a:rPr lang="en-US" dirty="0" smtClean="0"/>
              <a:t>experiences and </a:t>
            </a:r>
            <a:r>
              <a:rPr lang="en-US" dirty="0"/>
              <a:t>why some children seem to be more resilient than others after stressful experiences in </a:t>
            </a:r>
            <a:r>
              <a:rPr lang="en-US" dirty="0" smtClean="0"/>
              <a:t>childhood. In </a:t>
            </a:r>
            <a:r>
              <a:rPr lang="en-US" dirty="0"/>
              <a:t>recent years knowledge about resilience has been used to develop </a:t>
            </a:r>
            <a:r>
              <a:rPr lang="en-US" dirty="0" err="1"/>
              <a:t>programmes</a:t>
            </a:r>
            <a:r>
              <a:rPr lang="en-US" dirty="0"/>
              <a:t> that can </a:t>
            </a:r>
            <a:r>
              <a:rPr lang="en-US" dirty="0" smtClean="0"/>
              <a:t>increase resilience.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55879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Learning Outcomes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/>
              <a:buChar char="•"/>
            </a:pPr>
            <a:r>
              <a:rPr lang="en-US" sz="3200" b="1" u="sng" dirty="0"/>
              <a:t>General framework </a:t>
            </a:r>
            <a:r>
              <a:rPr lang="en-US" b="1" dirty="0"/>
              <a:t>(applicable to all topics in the </a:t>
            </a:r>
            <a:r>
              <a:rPr lang="en-US" b="1" dirty="0" smtClean="0"/>
              <a:t>option-even for level 1 and 2 command terms)</a:t>
            </a:r>
            <a:endParaRPr lang="en-US" b="1" dirty="0"/>
          </a:p>
          <a:p>
            <a:pPr>
              <a:buFont typeface="Arial"/>
              <a:buChar char="•"/>
            </a:pPr>
            <a:r>
              <a:rPr lang="en-US" dirty="0" smtClean="0"/>
              <a:t>To </a:t>
            </a:r>
            <a:r>
              <a:rPr lang="en-US" dirty="0"/>
              <a:t>what extent do biological, cognitive and sociocultural factors influence human development?</a:t>
            </a:r>
          </a:p>
          <a:p>
            <a:pPr>
              <a:buFont typeface="Arial"/>
              <a:buChar char="•"/>
            </a:pPr>
            <a:r>
              <a:rPr lang="en-US" dirty="0" smtClean="0"/>
              <a:t>Evaluate </a:t>
            </a:r>
            <a:r>
              <a:rPr lang="en-US" dirty="0"/>
              <a:t>psychological research (that is, theories and/or studies) relevant to </a:t>
            </a:r>
            <a:r>
              <a:rPr lang="en-US" dirty="0" smtClean="0"/>
              <a:t>developmental psychology</a:t>
            </a:r>
            <a:r>
              <a:rPr lang="en-US" dirty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46474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9463" y="1193800"/>
            <a:ext cx="7583487" cy="4843930"/>
          </a:xfrm>
        </p:spPr>
        <p:txBody>
          <a:bodyPr/>
          <a:lstStyle/>
          <a:p>
            <a:pPr marL="0" indent="0">
              <a:buNone/>
            </a:pPr>
            <a:r>
              <a:rPr lang="en-US" sz="3200" b="1" u="sng" dirty="0"/>
              <a:t>Cognitive development</a:t>
            </a:r>
          </a:p>
          <a:p>
            <a:pPr>
              <a:buFont typeface="Arial"/>
              <a:buChar char="•"/>
            </a:pPr>
            <a:r>
              <a:rPr lang="en-US" dirty="0" smtClean="0"/>
              <a:t>Evaluate </a:t>
            </a:r>
            <a:r>
              <a:rPr lang="en-US" dirty="0"/>
              <a:t>theories of cognitive development </a:t>
            </a:r>
            <a:r>
              <a:rPr lang="en-US" i="1" dirty="0"/>
              <a:t>(for example, Piaget, Bruner, </a:t>
            </a:r>
            <a:r>
              <a:rPr lang="en-US" i="1" dirty="0" err="1"/>
              <a:t>Vygotsky</a:t>
            </a:r>
            <a:r>
              <a:rPr lang="en-US" i="1" dirty="0"/>
              <a:t>, brain </a:t>
            </a:r>
            <a:r>
              <a:rPr lang="en-US" i="1" dirty="0" smtClean="0"/>
              <a:t>development theories</a:t>
            </a:r>
            <a:r>
              <a:rPr lang="en-US" i="1" dirty="0"/>
              <a:t>)</a:t>
            </a:r>
            <a:r>
              <a:rPr lang="en-US" dirty="0"/>
              <a:t>.</a:t>
            </a:r>
          </a:p>
          <a:p>
            <a:pPr>
              <a:buFont typeface="Arial"/>
              <a:buChar char="•"/>
            </a:pPr>
            <a:r>
              <a:rPr lang="en-US" dirty="0" smtClean="0"/>
              <a:t>Discuss </a:t>
            </a:r>
            <a:r>
              <a:rPr lang="en-US" dirty="0"/>
              <a:t>how social and environmental variables </a:t>
            </a:r>
            <a:r>
              <a:rPr lang="en-US" i="1" dirty="0"/>
              <a:t>(for example, parenting, educational environment</a:t>
            </a:r>
            <a:r>
              <a:rPr lang="en-US" i="1" dirty="0" smtClean="0"/>
              <a:t>, poverty</a:t>
            </a:r>
            <a:r>
              <a:rPr lang="en-US" i="1" dirty="0"/>
              <a:t>, diet) </a:t>
            </a:r>
            <a:r>
              <a:rPr lang="en-US" dirty="0"/>
              <a:t>may affect cognitive development.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91012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9463" y="1257300"/>
            <a:ext cx="7583487" cy="4780430"/>
          </a:xfrm>
        </p:spPr>
        <p:txBody>
          <a:bodyPr/>
          <a:lstStyle/>
          <a:p>
            <a:pPr marL="0" indent="0">
              <a:buNone/>
            </a:pPr>
            <a:r>
              <a:rPr lang="en-US" sz="3200" b="1" u="sng" dirty="0"/>
              <a:t>Social development</a:t>
            </a:r>
          </a:p>
          <a:p>
            <a:pPr>
              <a:buFont typeface="Arial"/>
              <a:buChar char="•"/>
            </a:pPr>
            <a:r>
              <a:rPr lang="en-US" dirty="0" smtClean="0"/>
              <a:t>Examine </a:t>
            </a:r>
            <a:r>
              <a:rPr lang="en-US" dirty="0"/>
              <a:t>attachment in childhood and its role in the subsequent formation of relationships.</a:t>
            </a:r>
          </a:p>
          <a:p>
            <a:pPr>
              <a:buFont typeface="Arial"/>
              <a:buChar char="•"/>
            </a:pPr>
            <a:r>
              <a:rPr lang="en-US" dirty="0" smtClean="0"/>
              <a:t>Discuss </a:t>
            </a:r>
            <a:r>
              <a:rPr lang="en-US" dirty="0"/>
              <a:t>potential effects of deprivation or trauma in childhood on later development.</a:t>
            </a:r>
          </a:p>
          <a:p>
            <a:pPr>
              <a:buFont typeface="Arial"/>
              <a:buChar char="•"/>
            </a:pPr>
            <a:r>
              <a:rPr lang="en-US" dirty="0" smtClean="0"/>
              <a:t>Define </a:t>
            </a:r>
            <a:r>
              <a:rPr lang="en-US" dirty="0"/>
              <a:t>resilience.</a:t>
            </a:r>
          </a:p>
          <a:p>
            <a:pPr>
              <a:buFont typeface="Arial"/>
              <a:buChar char="•"/>
            </a:pPr>
            <a:r>
              <a:rPr lang="en-US" dirty="0" smtClean="0"/>
              <a:t>Discuss </a:t>
            </a:r>
            <a:r>
              <a:rPr lang="en-US" dirty="0"/>
              <a:t>strategies to build resilience.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22915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9463" y="1231900"/>
            <a:ext cx="7583487" cy="480583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b="1" u="sng" dirty="0"/>
              <a:t>Identity development</a:t>
            </a:r>
          </a:p>
          <a:p>
            <a:pPr>
              <a:buFont typeface="Arial"/>
              <a:buChar char="•"/>
            </a:pPr>
            <a:r>
              <a:rPr lang="en-US" dirty="0" smtClean="0"/>
              <a:t>Discuss </a:t>
            </a:r>
            <a:r>
              <a:rPr lang="en-US" dirty="0"/>
              <a:t>the formation and development of gender roles.</a:t>
            </a:r>
          </a:p>
          <a:p>
            <a:pPr>
              <a:buFont typeface="Arial"/>
              <a:buChar char="•"/>
            </a:pPr>
            <a:r>
              <a:rPr lang="en-US" dirty="0" smtClean="0"/>
              <a:t>Explain </a:t>
            </a:r>
            <a:r>
              <a:rPr lang="en-US" dirty="0"/>
              <a:t>cultural variations in gender roles.</a:t>
            </a:r>
          </a:p>
          <a:p>
            <a:pPr>
              <a:buFont typeface="Arial"/>
              <a:buChar char="•"/>
            </a:pPr>
            <a:r>
              <a:rPr lang="en-US" dirty="0" smtClean="0"/>
              <a:t>Describe </a:t>
            </a:r>
            <a:r>
              <a:rPr lang="en-US" dirty="0"/>
              <a:t>adolescence.</a:t>
            </a:r>
          </a:p>
          <a:p>
            <a:pPr>
              <a:buFont typeface="Arial"/>
              <a:buChar char="•"/>
            </a:pPr>
            <a:r>
              <a:rPr lang="en-US" dirty="0" smtClean="0"/>
              <a:t>Discuss </a:t>
            </a:r>
            <a:r>
              <a:rPr lang="en-US" dirty="0"/>
              <a:t>the relationship between physical change and development of identity during adolescence.</a:t>
            </a:r>
          </a:p>
          <a:p>
            <a:pPr>
              <a:buFont typeface="Arial"/>
              <a:buChar char="•"/>
            </a:pPr>
            <a:r>
              <a:rPr lang="en-US" dirty="0" smtClean="0"/>
              <a:t>Examine </a:t>
            </a:r>
            <a:r>
              <a:rPr lang="en-US" dirty="0"/>
              <a:t>psychological research into adolescence </a:t>
            </a:r>
            <a:r>
              <a:rPr lang="en-US" i="1" dirty="0"/>
              <a:t>(for example, Erikson’s identity crisis, Marcia)</a:t>
            </a:r>
            <a:r>
              <a:rPr lang="en-US" dirty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2073196"/>
      </p:ext>
    </p:extLst>
  </p:cSld>
  <p:clrMapOvr>
    <a:masterClrMapping/>
  </p:clrMapOvr>
</p:sld>
</file>

<file path=ppt/theme/theme1.xml><?xml version="1.0" encoding="utf-8"?>
<a:theme xmlns:a="http://schemas.openxmlformats.org/drawingml/2006/main" name="Revolution">
  <a:themeElements>
    <a:clrScheme name="Revolution">
      <a:dk1>
        <a:sysClr val="windowText" lastClr="000000"/>
      </a:dk1>
      <a:lt1>
        <a:sysClr val="window" lastClr="FFFFFF"/>
      </a:lt1>
      <a:dk2>
        <a:srgbClr val="1B3861"/>
      </a:dk2>
      <a:lt2>
        <a:srgbClr val="38ABED"/>
      </a:lt2>
      <a:accent1>
        <a:srgbClr val="0C5986"/>
      </a:accent1>
      <a:accent2>
        <a:srgbClr val="DDF53D"/>
      </a:accent2>
      <a:accent3>
        <a:srgbClr val="508709"/>
      </a:accent3>
      <a:accent4>
        <a:srgbClr val="BF5E00"/>
      </a:accent4>
      <a:accent5>
        <a:srgbClr val="9C0001"/>
      </a:accent5>
      <a:accent6>
        <a:srgbClr val="660075"/>
      </a:accent6>
      <a:hlink>
        <a:srgbClr val="ABF24D"/>
      </a:hlink>
      <a:folHlink>
        <a:srgbClr val="A0E7FB"/>
      </a:folHlink>
    </a:clrScheme>
    <a:fontScheme name="Revolution">
      <a:majorFont>
        <a:latin typeface="Trebuchet MS"/>
        <a:ea typeface=""/>
        <a:cs typeface=""/>
        <a:font script="Jpan" typeface="ＭＳ ゴシック"/>
      </a:majorFont>
      <a:minorFont>
        <a:latin typeface="Trebuchet MS"/>
        <a:ea typeface=""/>
        <a:cs typeface=""/>
        <a:font script="Jpan" typeface="ＭＳ ゴシック"/>
      </a:minorFont>
    </a:fontScheme>
    <a:fmtScheme name="Revolution">
      <a: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0800000">
              <a:srgbClr val="808080">
                <a:alpha val="75000"/>
              </a:srgbClr>
            </a:innerShdw>
          </a:effectLst>
        </a:effectStyle>
        <a:effectStyle>
          <a:effectLst>
            <a:innerShdw blurRad="50800" dist="25400" dir="13500000">
              <a:srgbClr val="808080">
                <a:alpha val="75000"/>
              </a:srgbClr>
            </a:innerShdw>
            <a:outerShdw blurRad="63500" dist="50800" dir="5400000" algn="br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1400000"/>
            </a:lightRig>
          </a:scene3d>
          <a:sp3d contourW="12700" prstMaterial="softmetal">
            <a:bevelT w="63500" h="254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Revolution.thmx</Template>
  <TotalTime>54</TotalTime>
  <Words>401</Words>
  <Application>Microsoft Macintosh PowerPoint</Application>
  <PresentationFormat>On-screen Show (4:3)</PresentationFormat>
  <Paragraphs>28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Revolution</vt:lpstr>
      <vt:lpstr>Developmental Psychology HL Option</vt:lpstr>
      <vt:lpstr>PowerPoint Presentation</vt:lpstr>
      <vt:lpstr>Introduction</vt:lpstr>
      <vt:lpstr>Learning Outcomes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DCS</dc:creator>
  <cp:lastModifiedBy>DCS</cp:lastModifiedBy>
  <cp:revision>11</cp:revision>
  <dcterms:created xsi:type="dcterms:W3CDTF">2014-04-07T00:38:46Z</dcterms:created>
  <dcterms:modified xsi:type="dcterms:W3CDTF">2014-04-07T01:33:04Z</dcterms:modified>
</cp:coreProperties>
</file>