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2" r:id="rId5"/>
    <p:sldId id="263" r:id="rId6"/>
    <p:sldId id="264" r:id="rId7"/>
    <p:sldId id="258" r:id="rId8"/>
    <p:sldId id="257" r:id="rId9"/>
    <p:sldId id="260" r:id="rId10"/>
    <p:sldId id="265" r:id="rId11"/>
    <p:sldId id="266" r:id="rId12"/>
    <p:sldId id="271" r:id="rId13"/>
    <p:sldId id="267" r:id="rId14"/>
    <p:sldId id="269" r:id="rId15"/>
    <p:sldId id="270"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3" d="100"/>
          <a:sy n="83" d="100"/>
        </p:scale>
        <p:origin x="-8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2/12/14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2/12/14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2/12/14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2/12/14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2/12/14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2/12/14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2/12/14</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412" y="2492375"/>
            <a:ext cx="7933764" cy="3200213"/>
          </a:xfrm>
        </p:spPr>
        <p:txBody>
          <a:bodyPr/>
          <a:lstStyle/>
          <a:p>
            <a:r>
              <a:rPr lang="en-AU" dirty="0"/>
              <a:t>Discuss the use of technology in investigating cognitive </a:t>
            </a:r>
            <a:r>
              <a:rPr lang="en-AU" dirty="0" smtClean="0"/>
              <a:t>processes</a:t>
            </a:r>
            <a:endParaRPr lang="en-US" dirty="0"/>
          </a:p>
        </p:txBody>
      </p:sp>
    </p:spTree>
    <p:extLst>
      <p:ext uri="{BB962C8B-B14F-4D97-AF65-F5344CB8AC3E}">
        <p14:creationId xmlns:p14="http://schemas.microsoft.com/office/powerpoint/2010/main" val="3795224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447800"/>
          </a:xfrm>
        </p:spPr>
        <p:txBody>
          <a:bodyPr/>
          <a:lstStyle/>
          <a:p>
            <a:r>
              <a:rPr lang="en-US" dirty="0"/>
              <a:t>So why use these techniques? -</a:t>
            </a:r>
            <a:r>
              <a:rPr lang="en-US" dirty="0" smtClean="0"/>
              <a:t>Strengths</a:t>
            </a:r>
            <a:endParaRPr lang="en-US" dirty="0"/>
          </a:p>
        </p:txBody>
      </p:sp>
      <p:sp>
        <p:nvSpPr>
          <p:cNvPr id="3" name="Content Placeholder 2"/>
          <p:cNvSpPr>
            <a:spLocks noGrp="1"/>
          </p:cNvSpPr>
          <p:nvPr>
            <p:ph idx="1"/>
          </p:nvPr>
        </p:nvSpPr>
        <p:spPr/>
        <p:txBody>
          <a:bodyPr/>
          <a:lstStyle/>
          <a:p>
            <a:pPr marL="0" indent="0">
              <a:buNone/>
            </a:pPr>
            <a:r>
              <a:rPr lang="en-US" u="sng" dirty="0" smtClean="0"/>
              <a:t>Reason 2</a:t>
            </a:r>
          </a:p>
          <a:p>
            <a:pPr>
              <a:buFont typeface="Arial"/>
              <a:buChar char="•"/>
            </a:pPr>
            <a:r>
              <a:rPr lang="en-US" dirty="0"/>
              <a:t>Provides insight into the </a:t>
            </a:r>
            <a:r>
              <a:rPr lang="en-US" u="sng" dirty="0"/>
              <a:t>complexity</a:t>
            </a:r>
            <a:r>
              <a:rPr lang="en-US" dirty="0"/>
              <a:t> of the activity of the brain’s neural network and show which regions interact. </a:t>
            </a:r>
            <a:endParaRPr lang="en-US" dirty="0" smtClean="0"/>
          </a:p>
          <a:p>
            <a:pPr>
              <a:buFont typeface="Arial"/>
              <a:buChar char="•"/>
            </a:pPr>
            <a:r>
              <a:rPr lang="en-US" dirty="0" smtClean="0"/>
              <a:t>Example</a:t>
            </a:r>
            <a:r>
              <a:rPr lang="en-US" dirty="0"/>
              <a:t>: </a:t>
            </a:r>
            <a:r>
              <a:rPr lang="en-US" dirty="0" err="1"/>
              <a:t>Corkin</a:t>
            </a:r>
            <a:r>
              <a:rPr lang="en-US" dirty="0"/>
              <a:t> 1997 used MRI to study HM</a:t>
            </a:r>
            <a:r>
              <a:rPr lang="en-US" dirty="0" smtClean="0"/>
              <a:t>. Found damage to the medial temporal lobes and in particular the hippocampus. This provided evidence that the hippocampus plays a critical role in transforming short-term memories into long-term memories-particularly episodic and semantic memories (explicit).</a:t>
            </a:r>
            <a:endParaRPr lang="en-US" dirty="0"/>
          </a:p>
          <a:p>
            <a:pPr>
              <a:buFont typeface="Arial"/>
              <a:buChar char="•"/>
            </a:pPr>
            <a:endParaRPr lang="en-US" u="sng" dirty="0"/>
          </a:p>
        </p:txBody>
      </p:sp>
    </p:spTree>
    <p:extLst>
      <p:ext uri="{BB962C8B-B14F-4D97-AF65-F5344CB8AC3E}">
        <p14:creationId xmlns:p14="http://schemas.microsoft.com/office/powerpoint/2010/main" val="1075164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447800"/>
          </a:xfrm>
        </p:spPr>
        <p:txBody>
          <a:bodyPr/>
          <a:lstStyle/>
          <a:p>
            <a:r>
              <a:rPr lang="en-US" dirty="0"/>
              <a:t>So why use these techniques? -</a:t>
            </a:r>
            <a:r>
              <a:rPr lang="en-US" dirty="0" smtClean="0"/>
              <a:t>Strengths</a:t>
            </a:r>
            <a:endParaRPr lang="en-US" dirty="0"/>
          </a:p>
        </p:txBody>
      </p:sp>
      <p:sp>
        <p:nvSpPr>
          <p:cNvPr id="3" name="Content Placeholder 2"/>
          <p:cNvSpPr>
            <a:spLocks noGrp="1"/>
          </p:cNvSpPr>
          <p:nvPr>
            <p:ph idx="1"/>
          </p:nvPr>
        </p:nvSpPr>
        <p:spPr>
          <a:xfrm>
            <a:off x="779463" y="1828799"/>
            <a:ext cx="7583487" cy="4413395"/>
          </a:xfrm>
        </p:spPr>
        <p:txBody>
          <a:bodyPr>
            <a:normAutofit/>
          </a:bodyPr>
          <a:lstStyle/>
          <a:p>
            <a:pPr marL="0" indent="0">
              <a:buNone/>
            </a:pPr>
            <a:r>
              <a:rPr lang="en-US" u="sng" dirty="0" smtClean="0"/>
              <a:t>Reason 3</a:t>
            </a:r>
            <a:endParaRPr lang="en-US" u="sng" dirty="0"/>
          </a:p>
          <a:p>
            <a:pPr>
              <a:buFont typeface="Arial"/>
              <a:buChar char="•"/>
            </a:pPr>
            <a:r>
              <a:rPr lang="en-US" sz="2400" dirty="0"/>
              <a:t>S</a:t>
            </a:r>
            <a:r>
              <a:rPr lang="en-US" sz="2400" dirty="0" smtClean="0"/>
              <a:t>cans </a:t>
            </a:r>
            <a:r>
              <a:rPr lang="en-US" sz="2400" dirty="0"/>
              <a:t>can reveal areas of damage or </a:t>
            </a:r>
            <a:r>
              <a:rPr lang="en-US" sz="2400" dirty="0" smtClean="0"/>
              <a:t>illness. For example it can be used to detect Alzheimer’s disease and the extent of stoke damage.</a:t>
            </a:r>
          </a:p>
          <a:p>
            <a:pPr>
              <a:buFont typeface="Arial"/>
              <a:buChar char="•"/>
            </a:pPr>
            <a:r>
              <a:rPr lang="en-US" sz="2400" dirty="0" smtClean="0"/>
              <a:t>Example 1: </a:t>
            </a:r>
            <a:r>
              <a:rPr lang="en-US" sz="2400" dirty="0" err="1" smtClean="0"/>
              <a:t>Schwindt</a:t>
            </a:r>
            <a:r>
              <a:rPr lang="en-US" sz="2400" dirty="0" smtClean="0"/>
              <a:t> and Black (2009) did a meta-analysis of fMRI studies of episodic memory and concluded that AD patients show decreased activation of the medial temporal lobe.</a:t>
            </a:r>
          </a:p>
          <a:p>
            <a:pPr>
              <a:buFont typeface="Arial"/>
              <a:buChar char="•"/>
            </a:pPr>
            <a:endParaRPr lang="en-US" u="sng" dirty="0" smtClean="0"/>
          </a:p>
          <a:p>
            <a:pPr>
              <a:buFont typeface="Arial"/>
              <a:buChar char="•"/>
            </a:pPr>
            <a:endParaRPr lang="en-US" u="sng" dirty="0"/>
          </a:p>
        </p:txBody>
      </p:sp>
    </p:spTree>
    <p:extLst>
      <p:ext uri="{BB962C8B-B14F-4D97-AF65-F5344CB8AC3E}">
        <p14:creationId xmlns:p14="http://schemas.microsoft.com/office/powerpoint/2010/main" val="355908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11979"/>
            <a:ext cx="7583487" cy="5584317"/>
          </a:xfrm>
        </p:spPr>
        <p:txBody>
          <a:bodyPr>
            <a:normAutofit/>
          </a:bodyPr>
          <a:lstStyle/>
          <a:p>
            <a:pPr marL="0" indent="0">
              <a:buNone/>
            </a:pPr>
            <a:r>
              <a:rPr lang="en-US" u="sng" dirty="0"/>
              <a:t>Reason </a:t>
            </a:r>
            <a:r>
              <a:rPr lang="en-US" u="sng" dirty="0" smtClean="0"/>
              <a:t>3 continued</a:t>
            </a:r>
            <a:endParaRPr lang="en-US" u="sng" dirty="0"/>
          </a:p>
          <a:p>
            <a:pPr>
              <a:buFont typeface="Arial"/>
              <a:buChar char="•"/>
            </a:pPr>
            <a:r>
              <a:rPr lang="en-US" dirty="0"/>
              <a:t>Example 2: Researchers from the New York University school of medicine have developed a brain-scan based computer program that quickly and </a:t>
            </a:r>
            <a:r>
              <a:rPr lang="en-US" dirty="0" smtClean="0"/>
              <a:t>accurately measures metabolic activity in the hippocampus. Using PET scans and the computer program, the researchers showed that in the early stages of Alzheimer’s disease, there is a reduction in brain metabolism in the hippocampus.</a:t>
            </a:r>
          </a:p>
          <a:p>
            <a:pPr>
              <a:buFont typeface="Arial"/>
              <a:buChar char="•"/>
            </a:pPr>
            <a:r>
              <a:rPr lang="en-US" dirty="0" smtClean="0"/>
              <a:t>In a longitudinal study the researchers monitored 53 normal </a:t>
            </a:r>
            <a:r>
              <a:rPr lang="en-US" dirty="0" err="1" smtClean="0"/>
              <a:t>ppt’s</a:t>
            </a:r>
            <a:r>
              <a:rPr lang="en-US" dirty="0" smtClean="0"/>
              <a:t> (using PET scans) between 9 and 24 years. It was found that individuals who showed early signs of reduced metabolism in the hippocampus were associated with later development of Alzheimer’s disease, </a:t>
            </a:r>
            <a:r>
              <a:rPr lang="en-US" dirty="0" err="1" smtClean="0"/>
              <a:t>Mosconi</a:t>
            </a:r>
            <a:r>
              <a:rPr lang="en-US" dirty="0" smtClean="0"/>
              <a:t> (2005).</a:t>
            </a:r>
            <a:endParaRPr lang="en-US" dirty="0"/>
          </a:p>
          <a:p>
            <a:endParaRPr lang="en-US" dirty="0"/>
          </a:p>
        </p:txBody>
      </p:sp>
    </p:spTree>
    <p:extLst>
      <p:ext uri="{BB962C8B-B14F-4D97-AF65-F5344CB8AC3E}">
        <p14:creationId xmlns:p14="http://schemas.microsoft.com/office/powerpoint/2010/main" val="1784710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858259"/>
          </a:xfrm>
        </p:spPr>
        <p:txBody>
          <a:bodyPr/>
          <a:lstStyle/>
          <a:p>
            <a:r>
              <a:rPr lang="en-US" dirty="0" smtClean="0"/>
              <a:t>Limitations of using technology</a:t>
            </a:r>
            <a:endParaRPr lang="en-US" dirty="0"/>
          </a:p>
        </p:txBody>
      </p:sp>
      <p:sp>
        <p:nvSpPr>
          <p:cNvPr id="3" name="Content Placeholder 2"/>
          <p:cNvSpPr>
            <a:spLocks noGrp="1"/>
          </p:cNvSpPr>
          <p:nvPr>
            <p:ph idx="1"/>
          </p:nvPr>
        </p:nvSpPr>
        <p:spPr>
          <a:xfrm>
            <a:off x="779463" y="1468751"/>
            <a:ext cx="7583487" cy="4895839"/>
          </a:xfrm>
        </p:spPr>
        <p:txBody>
          <a:bodyPr>
            <a:noAutofit/>
          </a:bodyPr>
          <a:lstStyle/>
          <a:p>
            <a:pPr>
              <a:buFont typeface="Arial"/>
              <a:buChar char="•"/>
            </a:pPr>
            <a:r>
              <a:rPr lang="en-US" sz="2400" dirty="0" smtClean="0"/>
              <a:t>Scanning takes place in a highly artificial environment and some scanners are extremely noisy. This affects the ecological validity.</a:t>
            </a:r>
          </a:p>
          <a:p>
            <a:pPr>
              <a:buFont typeface="Arial"/>
              <a:buChar char="•"/>
            </a:pPr>
            <a:r>
              <a:rPr lang="en-US" sz="2400" dirty="0" smtClean="0"/>
              <a:t>Scanner studies can map brain areas involved in various processes but it is not yet possible to say anything definite about what these pictures actually mean. What is established by scanner studies are </a:t>
            </a:r>
            <a:r>
              <a:rPr lang="en-US" sz="2400" u="sng" dirty="0" smtClean="0"/>
              <a:t>correlations</a:t>
            </a:r>
            <a:r>
              <a:rPr lang="en-US" sz="2400" dirty="0" smtClean="0"/>
              <a:t> between phenomena at the psychological level and some neural activation patterns. </a:t>
            </a:r>
          </a:p>
        </p:txBody>
      </p:sp>
    </p:spTree>
    <p:extLst>
      <p:ext uri="{BB962C8B-B14F-4D97-AF65-F5344CB8AC3E}">
        <p14:creationId xmlns:p14="http://schemas.microsoft.com/office/powerpoint/2010/main" val="2034179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Limitations of using technology</a:t>
            </a:r>
          </a:p>
        </p:txBody>
      </p:sp>
      <p:sp>
        <p:nvSpPr>
          <p:cNvPr id="3" name="Content Placeholder 2"/>
          <p:cNvSpPr>
            <a:spLocks noGrp="1"/>
          </p:cNvSpPr>
          <p:nvPr>
            <p:ph idx="1"/>
          </p:nvPr>
        </p:nvSpPr>
        <p:spPr/>
        <p:txBody>
          <a:bodyPr/>
          <a:lstStyle/>
          <a:p>
            <a:pPr>
              <a:buFont typeface="Arial"/>
              <a:buChar char="•"/>
            </a:pPr>
            <a:r>
              <a:rPr lang="en-US" sz="2400" dirty="0"/>
              <a:t>Scanning procedures are time-consuming and many individuals find them very uncomfortable. Potential participants should always be fully briefed so they can give informed consent. </a:t>
            </a:r>
          </a:p>
          <a:p>
            <a:pPr marL="0" indent="0">
              <a:buNone/>
            </a:pPr>
            <a:endParaRPr lang="en-US" dirty="0"/>
          </a:p>
        </p:txBody>
      </p:sp>
    </p:spTree>
    <p:extLst>
      <p:ext uri="{BB962C8B-B14F-4D97-AF65-F5344CB8AC3E}">
        <p14:creationId xmlns:p14="http://schemas.microsoft.com/office/powerpoint/2010/main" val="4032280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lstStyle/>
          <a:p>
            <a:pPr>
              <a:buFont typeface="Arial"/>
              <a:buChar char="•"/>
            </a:pPr>
            <a:r>
              <a:rPr lang="en-US" dirty="0" smtClean="0"/>
              <a:t>Read p87 of the Course companion to find out about </a:t>
            </a:r>
            <a:r>
              <a:rPr lang="en-US" dirty="0" err="1" smtClean="0"/>
              <a:t>neuromarketing</a:t>
            </a:r>
            <a:r>
              <a:rPr lang="en-US" dirty="0" smtClean="0"/>
              <a:t>.</a:t>
            </a:r>
            <a:endParaRPr lang="en-US" dirty="0"/>
          </a:p>
        </p:txBody>
      </p:sp>
    </p:spTree>
    <p:extLst>
      <p:ext uri="{BB962C8B-B14F-4D97-AF65-F5344CB8AC3E}">
        <p14:creationId xmlns:p14="http://schemas.microsoft.com/office/powerpoint/2010/main" val="2646897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we conclude?</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Although there are limitations, the information that scanning technology can provide about cognitive functioning is invaluable. As the technology continues to be advanced and improved, so too will our understanding about which parts of the brain are involved in cognitive processes.</a:t>
            </a:r>
            <a:endParaRPr lang="en-US" sz="2800" dirty="0"/>
          </a:p>
        </p:txBody>
      </p:sp>
    </p:spTree>
    <p:extLst>
      <p:ext uri="{BB962C8B-B14F-4D97-AF65-F5344CB8AC3E}">
        <p14:creationId xmlns:p14="http://schemas.microsoft.com/office/powerpoint/2010/main" val="2014909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term</a:t>
            </a:r>
            <a:endParaRPr lang="en-US" dirty="0"/>
          </a:p>
        </p:txBody>
      </p:sp>
      <p:sp>
        <p:nvSpPr>
          <p:cNvPr id="3" name="Content Placeholder 2"/>
          <p:cNvSpPr>
            <a:spLocks noGrp="1"/>
          </p:cNvSpPr>
          <p:nvPr>
            <p:ph idx="1"/>
          </p:nvPr>
        </p:nvSpPr>
        <p:spPr/>
        <p:txBody>
          <a:bodyPr/>
          <a:lstStyle/>
          <a:p>
            <a:pPr>
              <a:buFont typeface="Arial"/>
              <a:buChar char="•"/>
            </a:pPr>
            <a:r>
              <a:rPr lang="en-US" dirty="0" smtClean="0"/>
              <a:t>Discuss-offer a considered and balanced review that includes a range of arguments, factors or hypotheses. Conclusions should be presented clearly and supported by evidence.</a:t>
            </a:r>
            <a:endParaRPr lang="en-US" dirty="0"/>
          </a:p>
        </p:txBody>
      </p:sp>
    </p:spTree>
    <p:extLst>
      <p:ext uri="{BB962C8B-B14F-4D97-AF65-F5344CB8AC3E}">
        <p14:creationId xmlns:p14="http://schemas.microsoft.com/office/powerpoint/2010/main" val="399205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Investigating cognitive processes</a:t>
            </a:r>
            <a:endParaRPr lang="en-US" dirty="0"/>
          </a:p>
        </p:txBody>
      </p:sp>
      <p:sp>
        <p:nvSpPr>
          <p:cNvPr id="3" name="Content Placeholder 2"/>
          <p:cNvSpPr>
            <a:spLocks noGrp="1"/>
          </p:cNvSpPr>
          <p:nvPr>
            <p:ph idx="1"/>
          </p:nvPr>
        </p:nvSpPr>
        <p:spPr/>
        <p:txBody>
          <a:bodyPr/>
          <a:lstStyle/>
          <a:p>
            <a:pPr>
              <a:buFont typeface="Arial"/>
              <a:buChar char="•"/>
            </a:pPr>
            <a:r>
              <a:rPr lang="en-US" dirty="0" smtClean="0"/>
              <a:t>Originally, the only way to study cognitive processes was by inferring them through non-invasive methods like observations or experiments, OR by invasive methods such as psycho surgery and post mortems where actual brain tissue was examined.</a:t>
            </a:r>
          </a:p>
          <a:p>
            <a:pPr>
              <a:buFont typeface="Arial"/>
              <a:buChar char="•"/>
            </a:pPr>
            <a:r>
              <a:rPr lang="en-US" dirty="0" smtClean="0"/>
              <a:t>Experimental methods have problems of ecological validity due to their artificial nature.</a:t>
            </a:r>
          </a:p>
          <a:p>
            <a:pPr>
              <a:buFont typeface="Arial"/>
              <a:buChar char="•"/>
            </a:pPr>
            <a:r>
              <a:rPr lang="en-US" dirty="0" smtClean="0"/>
              <a:t>Surgical techniques may harm participants.</a:t>
            </a:r>
            <a:endParaRPr lang="en-US" dirty="0"/>
          </a:p>
        </p:txBody>
      </p:sp>
    </p:spTree>
    <p:extLst>
      <p:ext uri="{BB962C8B-B14F-4D97-AF65-F5344CB8AC3E}">
        <p14:creationId xmlns:p14="http://schemas.microsoft.com/office/powerpoint/2010/main" val="277573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Neuroimaging techniques</a:t>
            </a:r>
            <a:endParaRPr lang="en-US" dirty="0"/>
          </a:p>
        </p:txBody>
      </p:sp>
      <p:sp>
        <p:nvSpPr>
          <p:cNvPr id="3" name="Content Placeholder 2"/>
          <p:cNvSpPr>
            <a:spLocks noGrp="1"/>
          </p:cNvSpPr>
          <p:nvPr>
            <p:ph idx="1"/>
          </p:nvPr>
        </p:nvSpPr>
        <p:spPr/>
        <p:txBody>
          <a:bodyPr/>
          <a:lstStyle/>
          <a:p>
            <a:pPr>
              <a:buFont typeface="Arial"/>
              <a:buChar char="•"/>
            </a:pPr>
            <a:r>
              <a:rPr lang="en-US" dirty="0" smtClean="0"/>
              <a:t>These non invasive techniques allow psychologists to study the physical brain structures underpinning cognitive processes in a safer and more ethically desirable manner.</a:t>
            </a:r>
            <a:endParaRPr lang="en-US" dirty="0"/>
          </a:p>
        </p:txBody>
      </p:sp>
    </p:spTree>
    <p:extLst>
      <p:ext uri="{BB962C8B-B14F-4D97-AF65-F5344CB8AC3E}">
        <p14:creationId xmlns:p14="http://schemas.microsoft.com/office/powerpoint/2010/main" val="43171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techniques?</a:t>
            </a:r>
            <a:endParaRPr lang="en-US" dirty="0"/>
          </a:p>
        </p:txBody>
      </p:sp>
      <p:sp>
        <p:nvSpPr>
          <p:cNvPr id="3" name="Content Placeholder 2"/>
          <p:cNvSpPr>
            <a:spLocks noGrp="1"/>
          </p:cNvSpPr>
          <p:nvPr>
            <p:ph idx="1"/>
          </p:nvPr>
        </p:nvSpPr>
        <p:spPr/>
        <p:txBody>
          <a:bodyPr/>
          <a:lstStyle/>
          <a:p>
            <a:pPr>
              <a:buFont typeface="Arial"/>
              <a:buChar char="•"/>
            </a:pPr>
            <a:r>
              <a:rPr lang="en-US" dirty="0" smtClean="0"/>
              <a:t>Magnetic resonance imaging (MRI)</a:t>
            </a:r>
          </a:p>
          <a:p>
            <a:pPr>
              <a:buFont typeface="Arial"/>
              <a:buChar char="•"/>
            </a:pPr>
            <a:r>
              <a:rPr lang="en-US" dirty="0" smtClean="0"/>
              <a:t>Functional magnetic resonance imaging (fMRI)</a:t>
            </a:r>
          </a:p>
          <a:p>
            <a:pPr>
              <a:buFont typeface="Arial"/>
              <a:buChar char="•"/>
            </a:pPr>
            <a:r>
              <a:rPr lang="en-US" dirty="0" smtClean="0"/>
              <a:t>Positron emission tomography (PET) </a:t>
            </a:r>
            <a:endParaRPr lang="en-US" dirty="0"/>
          </a:p>
        </p:txBody>
      </p:sp>
    </p:spTree>
    <p:extLst>
      <p:ext uri="{BB962C8B-B14F-4D97-AF65-F5344CB8AC3E}">
        <p14:creationId xmlns:p14="http://schemas.microsoft.com/office/powerpoint/2010/main" val="3267621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sp>
        <p:nvSpPr>
          <p:cNvPr id="3" name="Content Placeholder 2"/>
          <p:cNvSpPr>
            <a:spLocks noGrp="1"/>
          </p:cNvSpPr>
          <p:nvPr>
            <p:ph idx="1"/>
          </p:nvPr>
        </p:nvSpPr>
        <p:spPr>
          <a:xfrm>
            <a:off x="779463" y="1425388"/>
            <a:ext cx="7583487" cy="4612342"/>
          </a:xfrm>
        </p:spPr>
        <p:txBody>
          <a:bodyPr>
            <a:normAutofit/>
          </a:bodyPr>
          <a:lstStyle/>
          <a:p>
            <a:pPr>
              <a:buFont typeface="Arial"/>
              <a:buChar char="•"/>
            </a:pPr>
            <a:r>
              <a:rPr lang="en-US" dirty="0" smtClean="0"/>
              <a:t>In pairs or a three you are going to prepare a short presentation about one of the scanning techniques.</a:t>
            </a:r>
          </a:p>
          <a:p>
            <a:pPr marL="0" indent="0">
              <a:buNone/>
            </a:pPr>
            <a:r>
              <a:rPr lang="en-US" dirty="0" smtClean="0"/>
              <a:t>A PowerPoint including:</a:t>
            </a:r>
          </a:p>
          <a:p>
            <a:pPr>
              <a:buFont typeface="Arial"/>
              <a:buChar char="•"/>
            </a:pPr>
            <a:r>
              <a:rPr lang="en-US" dirty="0" smtClean="0"/>
              <a:t>Description of the technique</a:t>
            </a:r>
          </a:p>
          <a:p>
            <a:pPr>
              <a:buFont typeface="Arial"/>
              <a:buChar char="•"/>
            </a:pPr>
            <a:r>
              <a:rPr lang="en-US" dirty="0" smtClean="0"/>
              <a:t> </a:t>
            </a:r>
            <a:r>
              <a:rPr lang="en-US" dirty="0"/>
              <a:t>Pictures of the equipment </a:t>
            </a:r>
          </a:p>
          <a:p>
            <a:pPr>
              <a:buFont typeface="Arial"/>
              <a:buChar char="•"/>
            </a:pPr>
            <a:r>
              <a:rPr lang="en-US" dirty="0"/>
              <a:t>Pictures of the scans produced </a:t>
            </a:r>
            <a:endParaRPr lang="en-US" dirty="0" smtClean="0"/>
          </a:p>
          <a:p>
            <a:pPr>
              <a:buFont typeface="Arial"/>
              <a:buChar char="•"/>
            </a:pPr>
            <a:r>
              <a:rPr lang="en-US" dirty="0" smtClean="0"/>
              <a:t>Strengths and weaknesses of the technique</a:t>
            </a:r>
          </a:p>
          <a:p>
            <a:pPr>
              <a:buFont typeface="Arial"/>
              <a:buChar char="•"/>
            </a:pPr>
            <a:r>
              <a:rPr lang="en-US" dirty="0" smtClean="0"/>
              <a:t>Example of a study that has used the technique</a:t>
            </a:r>
            <a:endParaRPr lang="en-US" dirty="0"/>
          </a:p>
        </p:txBody>
      </p:sp>
    </p:spTree>
    <p:extLst>
      <p:ext uri="{BB962C8B-B14F-4D97-AF65-F5344CB8AC3E}">
        <p14:creationId xmlns:p14="http://schemas.microsoft.com/office/powerpoint/2010/main" val="1067348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709706"/>
          </a:xfrm>
        </p:spPr>
        <p:txBody>
          <a:bodyPr/>
          <a:lstStyle/>
          <a:p>
            <a:r>
              <a:rPr lang="en-US" sz="3200" dirty="0" smtClean="0"/>
              <a:t>What exam questions could be asked?</a:t>
            </a:r>
            <a:endParaRPr lang="en-US" sz="3200" dirty="0"/>
          </a:p>
        </p:txBody>
      </p:sp>
      <p:sp>
        <p:nvSpPr>
          <p:cNvPr id="3" name="Content Placeholder 2"/>
          <p:cNvSpPr>
            <a:spLocks noGrp="1"/>
          </p:cNvSpPr>
          <p:nvPr>
            <p:ph idx="1"/>
          </p:nvPr>
        </p:nvSpPr>
        <p:spPr>
          <a:xfrm>
            <a:off x="779463" y="1270000"/>
            <a:ext cx="7583487" cy="4767730"/>
          </a:xfrm>
        </p:spPr>
        <p:txBody>
          <a:bodyPr>
            <a:normAutofit/>
          </a:bodyPr>
          <a:lstStyle/>
          <a:p>
            <a:pPr>
              <a:buFont typeface="Arial"/>
              <a:buChar char="•"/>
            </a:pPr>
            <a:r>
              <a:rPr lang="en-US" sz="2000" dirty="0" smtClean="0"/>
              <a:t>This could be an </a:t>
            </a:r>
            <a:r>
              <a:rPr lang="en-US" sz="2000" u="sng" dirty="0" smtClean="0"/>
              <a:t>SAQ or and ERQ</a:t>
            </a:r>
          </a:p>
          <a:p>
            <a:pPr>
              <a:buFont typeface="Arial"/>
              <a:buChar char="•"/>
            </a:pPr>
            <a:r>
              <a:rPr lang="en-US" sz="2000" dirty="0" smtClean="0"/>
              <a:t>You have </a:t>
            </a:r>
            <a:r>
              <a:rPr lang="en-US" sz="2000" dirty="0"/>
              <a:t>to be prepared to answer </a:t>
            </a:r>
            <a:r>
              <a:rPr lang="en-US" sz="2000" u="sng" dirty="0"/>
              <a:t>this about one process </a:t>
            </a:r>
            <a:r>
              <a:rPr lang="en-US" sz="2000" dirty="0" smtClean="0"/>
              <a:t>i.e. memory. For example:</a:t>
            </a:r>
          </a:p>
          <a:p>
            <a:pPr marL="0" indent="0">
              <a:buNone/>
            </a:pPr>
            <a:r>
              <a:rPr lang="en-US" sz="2000" dirty="0" smtClean="0"/>
              <a:t>“Discuss the use of technology in investigating one cognitive process”.</a:t>
            </a:r>
          </a:p>
          <a:p>
            <a:pPr marL="0" indent="0">
              <a:buNone/>
            </a:pPr>
            <a:r>
              <a:rPr lang="en-US" sz="2000" dirty="0" smtClean="0"/>
              <a:t>OR you could be asked:</a:t>
            </a:r>
          </a:p>
          <a:p>
            <a:pPr marL="0" indent="0">
              <a:buNone/>
            </a:pPr>
            <a:r>
              <a:rPr lang="en-US" sz="2000" dirty="0"/>
              <a:t>“Discuss the use of technology in </a:t>
            </a:r>
            <a:r>
              <a:rPr lang="en-US" sz="2000" dirty="0" smtClean="0"/>
              <a:t>investigating </a:t>
            </a:r>
            <a:r>
              <a:rPr lang="en-US" sz="2000" dirty="0"/>
              <a:t>cognitive </a:t>
            </a:r>
            <a:r>
              <a:rPr lang="en-US" sz="2000" dirty="0" smtClean="0"/>
              <a:t>processes”</a:t>
            </a:r>
            <a:r>
              <a:rPr lang="en-US" sz="2000" dirty="0"/>
              <a:t>.</a:t>
            </a:r>
          </a:p>
          <a:p>
            <a:pPr marL="0" indent="0">
              <a:buNone/>
            </a:pPr>
            <a:r>
              <a:rPr lang="en-US" sz="2000" dirty="0" smtClean="0"/>
              <a:t>If you were </a:t>
            </a:r>
            <a:r>
              <a:rPr lang="en-US" sz="2000" dirty="0"/>
              <a:t>asked </a:t>
            </a:r>
            <a:r>
              <a:rPr lang="en-US" sz="2000" dirty="0" smtClean="0"/>
              <a:t>this </a:t>
            </a:r>
            <a:r>
              <a:rPr lang="en-US" sz="2000" dirty="0"/>
              <a:t>you should mention memory and </a:t>
            </a:r>
            <a:r>
              <a:rPr lang="en-US" sz="2000" dirty="0" smtClean="0"/>
              <a:t>another cognitive process.</a:t>
            </a:r>
            <a:endParaRPr lang="en-US" sz="2000" dirty="0"/>
          </a:p>
          <a:p>
            <a:pPr>
              <a:buFont typeface="Arial"/>
              <a:buChar char="•"/>
            </a:pPr>
            <a:endParaRPr lang="en-US" dirty="0"/>
          </a:p>
        </p:txBody>
      </p:sp>
    </p:spTree>
    <p:extLst>
      <p:ext uri="{BB962C8B-B14F-4D97-AF65-F5344CB8AC3E}">
        <p14:creationId xmlns:p14="http://schemas.microsoft.com/office/powerpoint/2010/main" val="2266431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include for an ERQ</a:t>
            </a:r>
            <a:endParaRPr lang="en-US" dirty="0"/>
          </a:p>
        </p:txBody>
      </p:sp>
      <p:sp>
        <p:nvSpPr>
          <p:cNvPr id="3" name="Content Placeholder 2"/>
          <p:cNvSpPr>
            <a:spLocks noGrp="1"/>
          </p:cNvSpPr>
          <p:nvPr>
            <p:ph idx="1"/>
          </p:nvPr>
        </p:nvSpPr>
        <p:spPr>
          <a:xfrm>
            <a:off x="779463" y="1538941"/>
            <a:ext cx="7583487" cy="4498789"/>
          </a:xfrm>
        </p:spPr>
        <p:txBody>
          <a:bodyPr>
            <a:normAutofit/>
          </a:bodyPr>
          <a:lstStyle/>
          <a:p>
            <a:pPr>
              <a:buFont typeface="Arial"/>
              <a:buChar char="•"/>
            </a:pPr>
            <a:r>
              <a:rPr lang="en-US" dirty="0"/>
              <a:t>The focus of the response should be on </a:t>
            </a:r>
            <a:r>
              <a:rPr lang="en-US" u="sng" dirty="0"/>
              <a:t>the use of technology</a:t>
            </a:r>
            <a:r>
              <a:rPr lang="en-US" dirty="0"/>
              <a:t> in investigating cognitive </a:t>
            </a:r>
            <a:r>
              <a:rPr lang="en-US" dirty="0" smtClean="0"/>
              <a:t>processes. You should </a:t>
            </a:r>
            <a:r>
              <a:rPr lang="en-US" dirty="0"/>
              <a:t>not simply evaluate studies in which technology has been used. </a:t>
            </a:r>
            <a:endParaRPr lang="en-US" dirty="0" smtClean="0"/>
          </a:p>
          <a:p>
            <a:pPr>
              <a:buFont typeface="Arial"/>
              <a:buChar char="•"/>
            </a:pPr>
            <a:r>
              <a:rPr lang="en-US" dirty="0"/>
              <a:t>Discussion may include, but is not limited to: ethical considerations of the use of technology, efficacy of technology in measuring cognitive processes, cost/benefit analysis, issue of reductionism, comparison of technologies. </a:t>
            </a:r>
            <a:endParaRPr lang="en-US" dirty="0" smtClean="0"/>
          </a:p>
          <a:p>
            <a:pPr>
              <a:buFont typeface="Arial"/>
              <a:buChar char="•"/>
            </a:pPr>
            <a:r>
              <a:rPr lang="en-US" dirty="0" smtClean="0"/>
              <a:t>The studies have to be focused on cognitive functioning rather than biological mechanisms.</a:t>
            </a:r>
          </a:p>
          <a:p>
            <a:pPr>
              <a:buFont typeface="Arial"/>
              <a:buChar char="•"/>
            </a:pPr>
            <a:endParaRPr lang="en-US" dirty="0"/>
          </a:p>
        </p:txBody>
      </p:sp>
    </p:spTree>
    <p:extLst>
      <p:ext uri="{BB962C8B-B14F-4D97-AF65-F5344CB8AC3E}">
        <p14:creationId xmlns:p14="http://schemas.microsoft.com/office/powerpoint/2010/main" val="1182236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447800"/>
          </a:xfrm>
        </p:spPr>
        <p:txBody>
          <a:bodyPr/>
          <a:lstStyle/>
          <a:p>
            <a:r>
              <a:rPr lang="en-US" dirty="0" smtClean="0"/>
              <a:t>So why use these techniques? -Strengths</a:t>
            </a:r>
            <a:endParaRPr lang="en-US" dirty="0"/>
          </a:p>
        </p:txBody>
      </p:sp>
      <p:sp>
        <p:nvSpPr>
          <p:cNvPr id="3" name="Content Placeholder 2"/>
          <p:cNvSpPr>
            <a:spLocks noGrp="1"/>
          </p:cNvSpPr>
          <p:nvPr>
            <p:ph idx="1"/>
          </p:nvPr>
        </p:nvSpPr>
        <p:spPr/>
        <p:txBody>
          <a:bodyPr/>
          <a:lstStyle/>
          <a:p>
            <a:pPr marL="0" indent="0">
              <a:buNone/>
            </a:pPr>
            <a:r>
              <a:rPr lang="en-US" u="sng" dirty="0" smtClean="0"/>
              <a:t>Reason 1</a:t>
            </a:r>
          </a:p>
          <a:p>
            <a:pPr>
              <a:buFont typeface="Arial"/>
              <a:buChar char="•"/>
            </a:pPr>
            <a:r>
              <a:rPr lang="en-US" dirty="0" smtClean="0"/>
              <a:t>Cognition always involves neuron activity in the brain and scanning techniques can be used to study cognitive processes </a:t>
            </a:r>
            <a:r>
              <a:rPr lang="en-US" u="sng" dirty="0" smtClean="0"/>
              <a:t>while they are taking place</a:t>
            </a:r>
            <a:r>
              <a:rPr lang="en-US" dirty="0" smtClean="0"/>
              <a:t>. </a:t>
            </a:r>
          </a:p>
          <a:p>
            <a:pPr>
              <a:buFont typeface="Arial"/>
              <a:buChar char="•"/>
            </a:pPr>
            <a:r>
              <a:rPr lang="en-US" dirty="0" smtClean="0"/>
              <a:t>Example: Maguire et </a:t>
            </a:r>
            <a:r>
              <a:rPr lang="en-US" dirty="0" err="1" smtClean="0"/>
              <a:t>al’s</a:t>
            </a:r>
            <a:r>
              <a:rPr lang="en-US" dirty="0" smtClean="0"/>
              <a:t> (2000) use of MRI to help clarify the role of the hippocampus in “route recall” or visual-spatial memory in taxi drivers. </a:t>
            </a:r>
          </a:p>
          <a:p>
            <a:pPr marL="0" indent="0">
              <a:buNone/>
            </a:pPr>
            <a:endParaRPr lang="en-US" dirty="0" smtClean="0"/>
          </a:p>
          <a:p>
            <a:pPr>
              <a:buFont typeface="Arial"/>
              <a:buChar char="•"/>
            </a:pPr>
            <a:endParaRPr lang="en-US" dirty="0"/>
          </a:p>
        </p:txBody>
      </p:sp>
    </p:spTree>
    <p:extLst>
      <p:ext uri="{BB962C8B-B14F-4D97-AF65-F5344CB8AC3E}">
        <p14:creationId xmlns:p14="http://schemas.microsoft.com/office/powerpoint/2010/main" val="3047629370"/>
      </p:ext>
    </p:extLst>
  </p:cSld>
  <p:clrMapOvr>
    <a:masterClrMapping/>
  </p:clrMapOvr>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760</TotalTime>
  <Words>877</Words>
  <Application>Microsoft Macintosh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Revolution</vt:lpstr>
      <vt:lpstr>Discuss the use of technology in investigating cognitive processes</vt:lpstr>
      <vt:lpstr>Command term</vt:lpstr>
      <vt:lpstr>Investigating cognitive processes</vt:lpstr>
      <vt:lpstr>Neuroimaging techniques</vt:lpstr>
      <vt:lpstr>What are the techniques?</vt:lpstr>
      <vt:lpstr>Task</vt:lpstr>
      <vt:lpstr>What exam questions could be asked?</vt:lpstr>
      <vt:lpstr>What to include for an ERQ</vt:lpstr>
      <vt:lpstr>So why use these techniques? -Strengths</vt:lpstr>
      <vt:lpstr>So why use these techniques? -Strengths</vt:lpstr>
      <vt:lpstr>So why use these techniques? -Strengths</vt:lpstr>
      <vt:lpstr>PowerPoint Presentation</vt:lpstr>
      <vt:lpstr>Limitations of using technology</vt:lpstr>
      <vt:lpstr>Limitations of using technology</vt:lpstr>
      <vt:lpstr>Applications</vt:lpstr>
      <vt:lpstr>What can we conclude?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DCS</dc:creator>
  <cp:lastModifiedBy>DCS</cp:lastModifiedBy>
  <cp:revision>37</cp:revision>
  <dcterms:created xsi:type="dcterms:W3CDTF">2014-02-12T01:18:44Z</dcterms:created>
  <dcterms:modified xsi:type="dcterms:W3CDTF">2014-02-12T13:59:04Z</dcterms:modified>
</cp:coreProperties>
</file>