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56" r:id="rId2"/>
    <p:sldId id="284" r:id="rId3"/>
    <p:sldId id="291" r:id="rId4"/>
    <p:sldId id="293" r:id="rId5"/>
    <p:sldId id="295" r:id="rId6"/>
    <p:sldId id="296" r:id="rId7"/>
    <p:sldId id="297" r:id="rId8"/>
    <p:sldId id="279" r:id="rId9"/>
    <p:sldId id="285" r:id="rId10"/>
    <p:sldId id="280" r:id="rId11"/>
    <p:sldId id="281" r:id="rId12"/>
    <p:sldId id="289" r:id="rId13"/>
    <p:sldId id="283" r:id="rId14"/>
    <p:sldId id="257" r:id="rId15"/>
    <p:sldId id="258" r:id="rId16"/>
    <p:sldId id="259"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77" r:id="rId35"/>
    <p:sldId id="278" r:id="rId36"/>
    <p:sldId id="299" r:id="rId37"/>
    <p:sldId id="282" r:id="rId38"/>
    <p:sldId id="286" r:id="rId39"/>
    <p:sldId id="288" r:id="rId40"/>
    <p:sldId id="287"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4" d="100"/>
          <a:sy n="44" d="100"/>
        </p:scale>
        <p:origin x="-261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D0FDB7-A4B1-A84E-A90B-E9D458DD2A72}" type="datetimeFigureOut">
              <a:rPr lang="en-US" smtClean="0"/>
              <a:t>11/28/13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5C381D-6675-2642-8B22-B07CB9347D00}" type="slidenum">
              <a:rPr lang="en-US" smtClean="0"/>
              <a:t>‹#›</a:t>
            </a:fld>
            <a:endParaRPr lang="en-US"/>
          </a:p>
        </p:txBody>
      </p:sp>
    </p:spTree>
    <p:extLst>
      <p:ext uri="{BB962C8B-B14F-4D97-AF65-F5344CB8AC3E}">
        <p14:creationId xmlns:p14="http://schemas.microsoft.com/office/powerpoint/2010/main" val="30554121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EBI filet-o shrimp burger in Japan</a:t>
            </a:r>
          </a:p>
          <a:p>
            <a:pPr eaLnBrk="1" hangingPunct="1">
              <a:spcBef>
                <a:spcPct val="0"/>
              </a:spcBef>
            </a:pPr>
            <a:r>
              <a:rPr lang="en-US" smtClean="0"/>
              <a:t>http://money.howstuffworks.com/10-items-from-mcdonalds-international-menu4.htm</a:t>
            </a:r>
          </a:p>
          <a:p>
            <a:pPr eaLnBrk="1" hangingPunct="1">
              <a:spcBef>
                <a:spcPct val="0"/>
              </a:spcBef>
            </a:pPr>
            <a:r>
              <a:rPr lang="en-US" smtClean="0"/>
              <a:t>http://trifter.com/practical-travel/budget-travel/mcdonald’s-strange-menu-around-the-world/</a:t>
            </a:r>
          </a:p>
        </p:txBody>
      </p:sp>
      <p:sp>
        <p:nvSpPr>
          <p:cNvPr id="1208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658358-2FF2-4FED-93C1-B16A6D3825D5}" type="slidenum">
              <a:rPr lang="en-US" smtClean="0"/>
              <a:pPr fontAlgn="base">
                <a:spcBef>
                  <a:spcPct val="0"/>
                </a:spcBef>
                <a:spcAft>
                  <a:spcPct val="0"/>
                </a:spcAft>
                <a:defRPr/>
              </a:pPr>
              <a:t>4</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E765D4-2F2F-6B4F-AD92-250C8BB47A30}" type="datetimeFigureOut">
              <a:rPr lang="en-US" smtClean="0"/>
              <a:t>11/28/13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8702A-5310-2341-9F74-6C643C57F173}" type="slidenum">
              <a:rPr lang="en-US" smtClean="0"/>
              <a:t>‹#›</a:t>
            </a:fld>
            <a:endParaRPr lang="en-US"/>
          </a:p>
        </p:txBody>
      </p:sp>
    </p:spTree>
    <p:extLst>
      <p:ext uri="{BB962C8B-B14F-4D97-AF65-F5344CB8AC3E}">
        <p14:creationId xmlns:p14="http://schemas.microsoft.com/office/powerpoint/2010/main" val="1929049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E765D4-2F2F-6B4F-AD92-250C8BB47A30}" type="datetimeFigureOut">
              <a:rPr lang="en-US" smtClean="0"/>
              <a:t>11/28/13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8702A-5310-2341-9F74-6C643C57F173}" type="slidenum">
              <a:rPr lang="en-US" smtClean="0"/>
              <a:t>‹#›</a:t>
            </a:fld>
            <a:endParaRPr lang="en-US"/>
          </a:p>
        </p:txBody>
      </p:sp>
    </p:spTree>
    <p:extLst>
      <p:ext uri="{BB962C8B-B14F-4D97-AF65-F5344CB8AC3E}">
        <p14:creationId xmlns:p14="http://schemas.microsoft.com/office/powerpoint/2010/main" val="706645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E765D4-2F2F-6B4F-AD92-250C8BB47A30}" type="datetimeFigureOut">
              <a:rPr lang="en-US" smtClean="0"/>
              <a:t>11/28/13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8702A-5310-2341-9F74-6C643C57F173}" type="slidenum">
              <a:rPr lang="en-US" smtClean="0"/>
              <a:t>‹#›</a:t>
            </a:fld>
            <a:endParaRPr lang="en-US"/>
          </a:p>
        </p:txBody>
      </p:sp>
    </p:spTree>
    <p:extLst>
      <p:ext uri="{BB962C8B-B14F-4D97-AF65-F5344CB8AC3E}">
        <p14:creationId xmlns:p14="http://schemas.microsoft.com/office/powerpoint/2010/main" val="17973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E765D4-2F2F-6B4F-AD92-250C8BB47A30}" type="datetimeFigureOut">
              <a:rPr lang="en-US" smtClean="0"/>
              <a:t>11/28/13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8702A-5310-2341-9F74-6C643C57F173}" type="slidenum">
              <a:rPr lang="en-US" smtClean="0"/>
              <a:t>‹#›</a:t>
            </a:fld>
            <a:endParaRPr lang="en-US"/>
          </a:p>
        </p:txBody>
      </p:sp>
    </p:spTree>
    <p:extLst>
      <p:ext uri="{BB962C8B-B14F-4D97-AF65-F5344CB8AC3E}">
        <p14:creationId xmlns:p14="http://schemas.microsoft.com/office/powerpoint/2010/main" val="4015730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E765D4-2F2F-6B4F-AD92-250C8BB47A30}" type="datetimeFigureOut">
              <a:rPr lang="en-US" smtClean="0"/>
              <a:t>11/28/13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8702A-5310-2341-9F74-6C643C57F173}" type="slidenum">
              <a:rPr lang="en-US" smtClean="0"/>
              <a:t>‹#›</a:t>
            </a:fld>
            <a:endParaRPr lang="en-US"/>
          </a:p>
        </p:txBody>
      </p:sp>
    </p:spTree>
    <p:extLst>
      <p:ext uri="{BB962C8B-B14F-4D97-AF65-F5344CB8AC3E}">
        <p14:creationId xmlns:p14="http://schemas.microsoft.com/office/powerpoint/2010/main" val="1057438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E765D4-2F2F-6B4F-AD92-250C8BB47A30}" type="datetimeFigureOut">
              <a:rPr lang="en-US" smtClean="0"/>
              <a:t>11/28/13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8702A-5310-2341-9F74-6C643C57F173}" type="slidenum">
              <a:rPr lang="en-US" smtClean="0"/>
              <a:t>‹#›</a:t>
            </a:fld>
            <a:endParaRPr lang="en-US"/>
          </a:p>
        </p:txBody>
      </p:sp>
    </p:spTree>
    <p:extLst>
      <p:ext uri="{BB962C8B-B14F-4D97-AF65-F5344CB8AC3E}">
        <p14:creationId xmlns:p14="http://schemas.microsoft.com/office/powerpoint/2010/main" val="1800321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E765D4-2F2F-6B4F-AD92-250C8BB47A30}" type="datetimeFigureOut">
              <a:rPr lang="en-US" smtClean="0"/>
              <a:t>11/28/13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78702A-5310-2341-9F74-6C643C57F173}" type="slidenum">
              <a:rPr lang="en-US" smtClean="0"/>
              <a:t>‹#›</a:t>
            </a:fld>
            <a:endParaRPr lang="en-US"/>
          </a:p>
        </p:txBody>
      </p:sp>
    </p:spTree>
    <p:extLst>
      <p:ext uri="{BB962C8B-B14F-4D97-AF65-F5344CB8AC3E}">
        <p14:creationId xmlns:p14="http://schemas.microsoft.com/office/powerpoint/2010/main" val="794186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E765D4-2F2F-6B4F-AD92-250C8BB47A30}" type="datetimeFigureOut">
              <a:rPr lang="en-US" smtClean="0"/>
              <a:t>11/28/13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78702A-5310-2341-9F74-6C643C57F173}" type="slidenum">
              <a:rPr lang="en-US" smtClean="0"/>
              <a:t>‹#›</a:t>
            </a:fld>
            <a:endParaRPr lang="en-US"/>
          </a:p>
        </p:txBody>
      </p:sp>
    </p:spTree>
    <p:extLst>
      <p:ext uri="{BB962C8B-B14F-4D97-AF65-F5344CB8AC3E}">
        <p14:creationId xmlns:p14="http://schemas.microsoft.com/office/powerpoint/2010/main" val="2951622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E765D4-2F2F-6B4F-AD92-250C8BB47A30}" type="datetimeFigureOut">
              <a:rPr lang="en-US" smtClean="0"/>
              <a:t>11/28/13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78702A-5310-2341-9F74-6C643C57F173}" type="slidenum">
              <a:rPr lang="en-US" smtClean="0"/>
              <a:t>‹#›</a:t>
            </a:fld>
            <a:endParaRPr lang="en-US"/>
          </a:p>
        </p:txBody>
      </p:sp>
    </p:spTree>
    <p:extLst>
      <p:ext uri="{BB962C8B-B14F-4D97-AF65-F5344CB8AC3E}">
        <p14:creationId xmlns:p14="http://schemas.microsoft.com/office/powerpoint/2010/main" val="3656185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E765D4-2F2F-6B4F-AD92-250C8BB47A30}" type="datetimeFigureOut">
              <a:rPr lang="en-US" smtClean="0"/>
              <a:t>11/28/13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8702A-5310-2341-9F74-6C643C57F173}" type="slidenum">
              <a:rPr lang="en-US" smtClean="0"/>
              <a:t>‹#›</a:t>
            </a:fld>
            <a:endParaRPr lang="en-US"/>
          </a:p>
        </p:txBody>
      </p:sp>
    </p:spTree>
    <p:extLst>
      <p:ext uri="{BB962C8B-B14F-4D97-AF65-F5344CB8AC3E}">
        <p14:creationId xmlns:p14="http://schemas.microsoft.com/office/powerpoint/2010/main" val="2064395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E765D4-2F2F-6B4F-AD92-250C8BB47A30}" type="datetimeFigureOut">
              <a:rPr lang="en-US" smtClean="0"/>
              <a:t>11/28/13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8702A-5310-2341-9F74-6C643C57F173}" type="slidenum">
              <a:rPr lang="en-US" smtClean="0"/>
              <a:t>‹#›</a:t>
            </a:fld>
            <a:endParaRPr lang="en-US"/>
          </a:p>
        </p:txBody>
      </p:sp>
    </p:spTree>
    <p:extLst>
      <p:ext uri="{BB962C8B-B14F-4D97-AF65-F5344CB8AC3E}">
        <p14:creationId xmlns:p14="http://schemas.microsoft.com/office/powerpoint/2010/main" val="32860655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765D4-2F2F-6B4F-AD92-250C8BB47A30}" type="datetimeFigureOut">
              <a:rPr lang="en-US" smtClean="0"/>
              <a:t>11/28/13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78702A-5310-2341-9F74-6C643C57F173}" type="slidenum">
              <a:rPr lang="en-US" smtClean="0"/>
              <a:t>‹#›</a:t>
            </a:fld>
            <a:endParaRPr lang="en-US"/>
          </a:p>
        </p:txBody>
      </p:sp>
    </p:spTree>
    <p:extLst>
      <p:ext uri="{BB962C8B-B14F-4D97-AF65-F5344CB8AC3E}">
        <p14:creationId xmlns:p14="http://schemas.microsoft.com/office/powerpoint/2010/main" val="8536114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sychology.wikia.com/wiki/Culture_bound_syndrom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3167135"/>
          </a:xfrm>
        </p:spPr>
        <p:txBody>
          <a:bodyPr>
            <a:normAutofit/>
          </a:bodyPr>
          <a:lstStyle/>
          <a:p>
            <a:r>
              <a:rPr lang="en-US" dirty="0" smtClean="0"/>
              <a:t>Learning Outcome: Explain, using examples, emic and etic concepts</a:t>
            </a:r>
            <a:endParaRPr lang="en-US" dirty="0"/>
          </a:p>
        </p:txBody>
      </p:sp>
    </p:spTree>
    <p:extLst>
      <p:ext uri="{BB962C8B-B14F-4D97-AF65-F5344CB8AC3E}">
        <p14:creationId xmlns:p14="http://schemas.microsoft.com/office/powerpoint/2010/main" val="22510540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1875"/>
            <a:ext cx="8229600" cy="2422376"/>
          </a:xfrm>
        </p:spPr>
        <p:txBody>
          <a:bodyPr>
            <a:normAutofit/>
          </a:bodyPr>
          <a:lstStyle/>
          <a:p>
            <a:r>
              <a:rPr lang="en-US" dirty="0" smtClean="0"/>
              <a:t>Can you think of any cross cultural research that we have learned?</a:t>
            </a:r>
            <a:endParaRPr lang="en-US" dirty="0"/>
          </a:p>
        </p:txBody>
      </p:sp>
    </p:spTree>
    <p:extLst>
      <p:ext uri="{BB962C8B-B14F-4D97-AF65-F5344CB8AC3E}">
        <p14:creationId xmlns:p14="http://schemas.microsoft.com/office/powerpoint/2010/main" val="368154520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417638"/>
            <a:ext cx="8229600" cy="4708526"/>
          </a:xfrm>
        </p:spPr>
        <p:txBody>
          <a:bodyPr>
            <a:normAutofit fontScale="92500" lnSpcReduction="20000"/>
          </a:bodyPr>
          <a:lstStyle/>
          <a:p>
            <a:r>
              <a:rPr lang="en-US" dirty="0" smtClean="0"/>
              <a:t>Kashima and </a:t>
            </a:r>
            <a:r>
              <a:rPr lang="en-US" dirty="0" err="1" smtClean="0"/>
              <a:t>Triandis</a:t>
            </a:r>
            <a:r>
              <a:rPr lang="en-US" dirty="0" smtClean="0"/>
              <a:t> (1986)-American (self serving bias) and Japanese (modesty bias)</a:t>
            </a:r>
          </a:p>
          <a:p>
            <a:endParaRPr lang="en-US" dirty="0" smtClean="0"/>
          </a:p>
          <a:p>
            <a:r>
              <a:rPr lang="en-US" dirty="0" smtClean="0"/>
              <a:t>Berry (1967)</a:t>
            </a:r>
          </a:p>
          <a:p>
            <a:endParaRPr lang="en-US" dirty="0"/>
          </a:p>
          <a:p>
            <a:r>
              <a:rPr lang="en-US" dirty="0" smtClean="0"/>
              <a:t> Bond and Smith (1996)</a:t>
            </a:r>
          </a:p>
          <a:p>
            <a:endParaRPr lang="en-US" dirty="0"/>
          </a:p>
          <a:p>
            <a:pPr marL="0" indent="0">
              <a:buNone/>
            </a:pPr>
            <a:r>
              <a:rPr lang="en-US" dirty="0" smtClean="0"/>
              <a:t>All of these studies found </a:t>
            </a:r>
            <a:r>
              <a:rPr lang="en-US" u="sng" dirty="0" smtClean="0"/>
              <a:t>differences</a:t>
            </a:r>
            <a:r>
              <a:rPr lang="en-US" dirty="0" smtClean="0"/>
              <a:t> between </a:t>
            </a:r>
            <a:r>
              <a:rPr lang="en-US" dirty="0" smtClean="0"/>
              <a:t>cultures.</a:t>
            </a:r>
            <a:endParaRPr lang="en-US" dirty="0" smtClean="0"/>
          </a:p>
        </p:txBody>
      </p:sp>
    </p:spTree>
    <p:extLst>
      <p:ext uri="{BB962C8B-B14F-4D97-AF65-F5344CB8AC3E}">
        <p14:creationId xmlns:p14="http://schemas.microsoft.com/office/powerpoint/2010/main" val="99863638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As researchers rely on theories and techniques developed in their own culture to study some other culture, such studies are often said to use the </a:t>
            </a:r>
            <a:r>
              <a:rPr lang="en-US" b="1" dirty="0" smtClean="0"/>
              <a:t>imposed etic approach, (Berry 1969)</a:t>
            </a:r>
            <a:endParaRPr lang="en-US" b="1" dirty="0"/>
          </a:p>
        </p:txBody>
      </p:sp>
    </p:spTree>
    <p:extLst>
      <p:ext uri="{BB962C8B-B14F-4D97-AF65-F5344CB8AC3E}">
        <p14:creationId xmlns:p14="http://schemas.microsoft.com/office/powerpoint/2010/main" val="34714100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2995582"/>
          </a:xfrm>
        </p:spPr>
        <p:txBody>
          <a:bodyPr>
            <a:normAutofit/>
          </a:bodyPr>
          <a:lstStyle/>
          <a:p>
            <a:r>
              <a:rPr lang="en-US" dirty="0" smtClean="0"/>
              <a:t>Are there any </a:t>
            </a:r>
            <a:r>
              <a:rPr lang="en-US" dirty="0" err="1" smtClean="0"/>
              <a:t>behaviours</a:t>
            </a:r>
            <a:r>
              <a:rPr lang="en-US" dirty="0" smtClean="0"/>
              <a:t> that are universal?</a:t>
            </a:r>
            <a:endParaRPr lang="en-US" dirty="0"/>
          </a:p>
        </p:txBody>
      </p:sp>
    </p:spTree>
    <p:extLst>
      <p:ext uri="{BB962C8B-B14F-4D97-AF65-F5344CB8AC3E}">
        <p14:creationId xmlns:p14="http://schemas.microsoft.com/office/powerpoint/2010/main" val="329154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17411"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1741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1950" y="-266700"/>
            <a:ext cx="9867900" cy="739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685603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18435"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1843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29617"/>
            <a:ext cx="6984776" cy="6135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323224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19459" name="Content Placeholder 2"/>
          <p:cNvSpPr>
            <a:spLocks noGrp="1"/>
          </p:cNvSpPr>
          <p:nvPr>
            <p:ph idx="1"/>
          </p:nvPr>
        </p:nvSpPr>
        <p:spPr/>
        <p:txBody>
          <a:bodyPr/>
          <a:lstStyle/>
          <a:p>
            <a:r>
              <a:rPr lang="en-US">
                <a:latin typeface="Arial" charset="0"/>
                <a:ea typeface="ＭＳ Ｐゴシック" charset="0"/>
                <a:cs typeface="ＭＳ Ｐゴシック" charset="0"/>
              </a:rPr>
              <a:t>The face is such an extraordinarily efficient instrument of communication that there must be rules that govern the way we interpret facial expressions. But what are those rules? And are they the same for everyone?</a:t>
            </a:r>
          </a:p>
        </p:txBody>
      </p:sp>
    </p:spTree>
    <p:extLst>
      <p:ext uri="{BB962C8B-B14F-4D97-AF65-F5344CB8AC3E}">
        <p14:creationId xmlns:p14="http://schemas.microsoft.com/office/powerpoint/2010/main" val="236510517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idx="1"/>
          </p:nvPr>
        </p:nvSpPr>
        <p:spPr>
          <a:xfrm>
            <a:off x="457200" y="620688"/>
            <a:ext cx="8229600" cy="5505475"/>
          </a:xfrm>
        </p:spPr>
        <p:txBody>
          <a:bodyPr/>
          <a:lstStyle/>
          <a:p>
            <a:r>
              <a:rPr lang="en-US" dirty="0">
                <a:latin typeface="Arial" charset="0"/>
                <a:ea typeface="ＭＳ Ｐゴシック" charset="0"/>
                <a:cs typeface="ＭＳ Ｐゴシック" charset="0"/>
              </a:rPr>
              <a:t>In the </a:t>
            </a:r>
            <a:r>
              <a:rPr lang="en-US" dirty="0" smtClean="0">
                <a:latin typeface="Arial" charset="0"/>
                <a:ea typeface="ＭＳ Ｐゴシック" charset="0"/>
                <a:cs typeface="ＭＳ Ｐゴシック" charset="0"/>
              </a:rPr>
              <a:t>1960’s, </a:t>
            </a:r>
            <a:r>
              <a:rPr lang="en-US" dirty="0">
                <a:latin typeface="Arial" charset="0"/>
                <a:ea typeface="ＭＳ Ｐゴシック" charset="0"/>
                <a:cs typeface="ＭＳ Ｐゴシック" charset="0"/>
              </a:rPr>
              <a:t>a young San Francisco psychologist named </a:t>
            </a:r>
            <a:r>
              <a:rPr lang="en-US" b="1" dirty="0">
                <a:latin typeface="Arial" charset="0"/>
                <a:ea typeface="ＭＳ Ｐゴシック" charset="0"/>
                <a:cs typeface="ＭＳ Ｐゴシック" charset="0"/>
              </a:rPr>
              <a:t>Paul Ekman </a:t>
            </a:r>
            <a:r>
              <a:rPr lang="en-US" dirty="0">
                <a:latin typeface="Arial" charset="0"/>
                <a:ea typeface="ＭＳ Ｐゴシック" charset="0"/>
                <a:cs typeface="ＭＳ Ｐゴシック" charset="0"/>
              </a:rPr>
              <a:t>began to study facial expression, and he discovered that no one knew the answers to those questions. He had an idea. What if he travelled around the world to find out whether people from different cultures agreed on the meaning of different facial expressions? </a:t>
            </a:r>
          </a:p>
        </p:txBody>
      </p:sp>
    </p:spTree>
    <p:extLst>
      <p:ext uri="{BB962C8B-B14F-4D97-AF65-F5344CB8AC3E}">
        <p14:creationId xmlns:p14="http://schemas.microsoft.com/office/powerpoint/2010/main" val="92832177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21507" name="Content Placeholder 2"/>
          <p:cNvSpPr>
            <a:spLocks noGrp="1"/>
          </p:cNvSpPr>
          <p:nvPr>
            <p:ph idx="1"/>
          </p:nvPr>
        </p:nvSpPr>
        <p:spPr/>
        <p:txBody>
          <a:bodyPr/>
          <a:lstStyle/>
          <a:p>
            <a:r>
              <a:rPr lang="en-US">
                <a:latin typeface="Arial" charset="0"/>
                <a:ea typeface="ＭＳ Ｐゴシック" charset="0"/>
                <a:cs typeface="ＭＳ Ｐゴシック" charset="0"/>
              </a:rPr>
              <a:t>Ekman began travelling to places like Japan, Brazil, and Argentina, carrying photographs of men and women making a variety of distinctive faces. Everywhere he went, people agreed on what those expressions meant. </a:t>
            </a:r>
          </a:p>
        </p:txBody>
      </p:sp>
    </p:spTree>
    <p:extLst>
      <p:ext uri="{BB962C8B-B14F-4D97-AF65-F5344CB8AC3E}">
        <p14:creationId xmlns:p14="http://schemas.microsoft.com/office/powerpoint/2010/main" val="268709934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22531" name="Content Placeholder 2"/>
          <p:cNvSpPr>
            <a:spLocks noGrp="1"/>
          </p:cNvSpPr>
          <p:nvPr>
            <p:ph idx="1"/>
          </p:nvPr>
        </p:nvSpPr>
        <p:spPr/>
        <p:txBody>
          <a:bodyPr/>
          <a:lstStyle/>
          <a:p>
            <a:r>
              <a:rPr lang="en-US">
                <a:latin typeface="Arial" charset="0"/>
                <a:ea typeface="ＭＳ Ｐゴシック" charset="0"/>
                <a:cs typeface="ＭＳ Ｐゴシック" charset="0"/>
              </a:rPr>
              <a:t>But what if people in the developed world had all picked up the same cultural rules from watching the same movies and television shows? </a:t>
            </a:r>
          </a:p>
          <a:p>
            <a:endParaRPr lang="en-US">
              <a:latin typeface="Arial" charset="0"/>
              <a:ea typeface="ＭＳ Ｐゴシック" charset="0"/>
              <a:cs typeface="ＭＳ Ｐゴシック" charset="0"/>
            </a:endParaRPr>
          </a:p>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222711526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92906"/>
          </a:xfrm>
        </p:spPr>
        <p:txBody>
          <a:bodyPr>
            <a:normAutofit/>
          </a:bodyPr>
          <a:lstStyle/>
          <a:p>
            <a:r>
              <a:rPr lang="en-US" sz="3200" b="1" dirty="0" smtClean="0"/>
              <a:t>Where do the terms etic and emic come from?</a:t>
            </a:r>
            <a:endParaRPr lang="en-US" sz="3200" b="1" dirty="0"/>
          </a:p>
        </p:txBody>
      </p:sp>
      <p:sp>
        <p:nvSpPr>
          <p:cNvPr id="3" name="Content Placeholder 2"/>
          <p:cNvSpPr>
            <a:spLocks noGrp="1"/>
          </p:cNvSpPr>
          <p:nvPr>
            <p:ph idx="1"/>
          </p:nvPr>
        </p:nvSpPr>
        <p:spPr>
          <a:xfrm>
            <a:off x="457200" y="1567543"/>
            <a:ext cx="8229600" cy="5053973"/>
          </a:xfrm>
        </p:spPr>
        <p:txBody>
          <a:bodyPr>
            <a:normAutofit fontScale="92500" lnSpcReduction="10000"/>
          </a:bodyPr>
          <a:lstStyle/>
          <a:p>
            <a:r>
              <a:rPr lang="en-US" b="1" dirty="0" smtClean="0"/>
              <a:t>Pike(1954) </a:t>
            </a:r>
            <a:r>
              <a:rPr lang="en-US" dirty="0" smtClean="0"/>
              <a:t>was a linguist and was interested in human language.</a:t>
            </a:r>
          </a:p>
          <a:p>
            <a:r>
              <a:rPr lang="en-US" dirty="0" smtClean="0"/>
              <a:t>He distinguished between </a:t>
            </a:r>
            <a:r>
              <a:rPr lang="en-US" b="1" dirty="0" smtClean="0"/>
              <a:t>Phonetics</a:t>
            </a:r>
            <a:r>
              <a:rPr lang="en-US" dirty="0" smtClean="0"/>
              <a:t> and </a:t>
            </a:r>
            <a:r>
              <a:rPr lang="en-US" b="1" dirty="0" smtClean="0"/>
              <a:t>Phonemics.</a:t>
            </a:r>
          </a:p>
          <a:p>
            <a:r>
              <a:rPr lang="en-US" b="1" dirty="0" smtClean="0"/>
              <a:t>Phonetics-</a:t>
            </a:r>
            <a:r>
              <a:rPr lang="en-US" dirty="0" smtClean="0"/>
              <a:t>study of universal sounds</a:t>
            </a:r>
          </a:p>
          <a:p>
            <a:r>
              <a:rPr lang="en-US" b="1" dirty="0" smtClean="0"/>
              <a:t>Phonemics</a:t>
            </a:r>
            <a:r>
              <a:rPr lang="en-US" dirty="0" smtClean="0"/>
              <a:t>-study of sounds that are specific to one language.</a:t>
            </a:r>
          </a:p>
          <a:p>
            <a:r>
              <a:rPr lang="en-US" b="1" dirty="0" smtClean="0"/>
              <a:t>Pike</a:t>
            </a:r>
            <a:r>
              <a:rPr lang="en-US" dirty="0" smtClean="0"/>
              <a:t> </a:t>
            </a:r>
            <a:r>
              <a:rPr lang="en-US" dirty="0" err="1" smtClean="0"/>
              <a:t>thougth</a:t>
            </a:r>
            <a:r>
              <a:rPr lang="en-US" dirty="0" smtClean="0"/>
              <a:t> the etic/emic distinction could be </a:t>
            </a:r>
            <a:r>
              <a:rPr lang="en-US" dirty="0" err="1" smtClean="0"/>
              <a:t>generalised</a:t>
            </a:r>
            <a:r>
              <a:rPr lang="en-US" dirty="0" smtClean="0"/>
              <a:t> to different approaches to research in the social sciences.</a:t>
            </a:r>
            <a:endParaRPr lang="en-US" b="1" dirty="0" smtClean="0"/>
          </a:p>
          <a:p>
            <a:endParaRPr lang="en-US" b="1" dirty="0"/>
          </a:p>
        </p:txBody>
      </p:sp>
    </p:spTree>
    <p:extLst>
      <p:ext uri="{BB962C8B-B14F-4D97-AF65-F5344CB8AC3E}">
        <p14:creationId xmlns:p14="http://schemas.microsoft.com/office/powerpoint/2010/main" val="230562527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457200" y="1052736"/>
            <a:ext cx="8229600" cy="5073427"/>
          </a:xfrm>
        </p:spPr>
        <p:txBody>
          <a:bodyPr/>
          <a:lstStyle/>
          <a:p>
            <a:r>
              <a:rPr lang="en-US" dirty="0">
                <a:latin typeface="Arial" charset="0"/>
                <a:ea typeface="ＭＳ Ｐゴシック" charset="0"/>
                <a:cs typeface="ＭＳ Ｐゴシック" charset="0"/>
              </a:rPr>
              <a:t>So Ekman set out again, this time making his way through the jungles of Papua New Guinea, to the most remote villages, and he found that the tribesmen there had no problem interpreting the expressions, either. This may not sound like much of a breakthrough. But in the scientific climate of the time it was a revelation.</a:t>
            </a:r>
          </a:p>
        </p:txBody>
      </p:sp>
    </p:spTree>
    <p:extLst>
      <p:ext uri="{BB962C8B-B14F-4D97-AF65-F5344CB8AC3E}">
        <p14:creationId xmlns:p14="http://schemas.microsoft.com/office/powerpoint/2010/main" val="190305725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24579" name="Content Placeholder 2"/>
          <p:cNvSpPr>
            <a:spLocks noGrp="1"/>
          </p:cNvSpPr>
          <p:nvPr>
            <p:ph idx="1"/>
          </p:nvPr>
        </p:nvSpPr>
        <p:spPr/>
        <p:txBody>
          <a:bodyPr/>
          <a:lstStyle/>
          <a:p>
            <a:r>
              <a:rPr lang="en-US">
                <a:latin typeface="Arial" charset="0"/>
                <a:ea typeface="ＭＳ Ｐゴシック" charset="0"/>
                <a:cs typeface="ＭＳ Ｐゴシック" charset="0"/>
              </a:rPr>
              <a:t>Ekman had established that expressions were the universal products of evolution. There were fundamental lessons to be learned from the face, if you knew where to look.</a:t>
            </a:r>
          </a:p>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271972026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atin typeface="Arial" charset="0"/>
                <a:ea typeface="ＭＳ Ｐゴシック" charset="0"/>
                <a:cs typeface="ＭＳ Ｐゴシック" charset="0"/>
              </a:rPr>
              <a:t>What emotion is he showing?</a:t>
            </a:r>
          </a:p>
        </p:txBody>
      </p:sp>
      <p:sp>
        <p:nvSpPr>
          <p:cNvPr id="25603"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2560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460500"/>
            <a:ext cx="3352800"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477186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26627"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2662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66850" y="1460500"/>
            <a:ext cx="6210300"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501731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27651"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2765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40050" y="1441450"/>
            <a:ext cx="3263900" cy="397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90660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28675"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2867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66850" y="1416050"/>
            <a:ext cx="6210300" cy="402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752172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29699"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2970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76550" y="1422400"/>
            <a:ext cx="3390900" cy="401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180307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30723"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3072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51000" y="1416050"/>
            <a:ext cx="5842000" cy="402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865757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31747"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3174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52750" y="1466850"/>
            <a:ext cx="3238500"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472460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32771"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3277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7500" y="1371600"/>
            <a:ext cx="5969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223777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rtlCol="0">
            <a:normAutofit fontScale="90000"/>
          </a:bodyPr>
          <a:lstStyle/>
          <a:p>
            <a:pPr eaLnBrk="1" fontAlgn="auto" hangingPunct="1">
              <a:spcAft>
                <a:spcPts val="0"/>
              </a:spcAft>
              <a:defRPr/>
            </a:pPr>
            <a:r>
              <a:rPr lang="en-US" dirty="0" smtClean="0"/>
              <a:t>Etic and Emic Food and Beverage Services</a:t>
            </a:r>
            <a:endParaRPr lang="en-US" dirty="0"/>
          </a:p>
        </p:txBody>
      </p:sp>
      <p:sp>
        <p:nvSpPr>
          <p:cNvPr id="100355" name="Text Placeholder 2"/>
          <p:cNvSpPr>
            <a:spLocks noGrp="1"/>
          </p:cNvSpPr>
          <p:nvPr>
            <p:ph type="body" idx="1"/>
          </p:nvPr>
        </p:nvSpPr>
        <p:spPr/>
        <p:txBody>
          <a:bodyPr/>
          <a:lstStyle/>
          <a:p>
            <a:pPr algn="ctr" eaLnBrk="1" hangingPunct="1"/>
            <a:r>
              <a:rPr lang="en-US" smtClean="0"/>
              <a:t>Starbucks - Etic</a:t>
            </a:r>
          </a:p>
        </p:txBody>
      </p:sp>
      <p:sp>
        <p:nvSpPr>
          <p:cNvPr id="100356" name="Content Placeholder 3"/>
          <p:cNvSpPr>
            <a:spLocks noGrp="1"/>
          </p:cNvSpPr>
          <p:nvPr>
            <p:ph sz="half" idx="2"/>
          </p:nvPr>
        </p:nvSpPr>
        <p:spPr>
          <a:xfrm>
            <a:off x="838200" y="2174875"/>
            <a:ext cx="3733800" cy="3951288"/>
          </a:xfrm>
        </p:spPr>
        <p:txBody>
          <a:bodyPr/>
          <a:lstStyle/>
          <a:p>
            <a:pPr eaLnBrk="1" hangingPunct="1"/>
            <a:r>
              <a:rPr lang="en-US" smtClean="0"/>
              <a:t>Menu doesn’t adapt to other countries</a:t>
            </a:r>
          </a:p>
        </p:txBody>
      </p:sp>
      <p:sp>
        <p:nvSpPr>
          <p:cNvPr id="100357" name="Text Placeholder 4"/>
          <p:cNvSpPr>
            <a:spLocks noGrp="1"/>
          </p:cNvSpPr>
          <p:nvPr>
            <p:ph type="body" sz="quarter" idx="3"/>
          </p:nvPr>
        </p:nvSpPr>
        <p:spPr/>
        <p:txBody>
          <a:bodyPr/>
          <a:lstStyle/>
          <a:p>
            <a:pPr algn="ctr" eaLnBrk="1" hangingPunct="1"/>
            <a:r>
              <a:rPr lang="en-US" smtClean="0"/>
              <a:t>McDonalds - Emic</a:t>
            </a:r>
          </a:p>
        </p:txBody>
      </p:sp>
      <p:sp>
        <p:nvSpPr>
          <p:cNvPr id="100358" name="Content Placeholder 5"/>
          <p:cNvSpPr>
            <a:spLocks noGrp="1"/>
          </p:cNvSpPr>
          <p:nvPr>
            <p:ph sz="quarter" idx="4"/>
          </p:nvPr>
        </p:nvSpPr>
        <p:spPr/>
        <p:txBody>
          <a:bodyPr/>
          <a:lstStyle/>
          <a:p>
            <a:pPr eaLnBrk="1" hangingPunct="1"/>
            <a:r>
              <a:rPr lang="en-US" smtClean="0"/>
              <a:t>Menu changes depending on country</a:t>
            </a:r>
          </a:p>
          <a:p>
            <a:pPr eaLnBrk="1" hangingPunct="1"/>
            <a:r>
              <a:rPr lang="en-US" smtClean="0"/>
              <a:t>Considers the native’s perspective (tastes)</a:t>
            </a:r>
          </a:p>
        </p:txBody>
      </p:sp>
      <p:sp>
        <p:nvSpPr>
          <p:cNvPr id="8" name="Slide Number Placeholder 7"/>
          <p:cNvSpPr>
            <a:spLocks noGrp="1"/>
          </p:cNvSpPr>
          <p:nvPr>
            <p:ph type="sldNum" sz="quarter" idx="12"/>
          </p:nvPr>
        </p:nvSpPr>
        <p:spPr/>
        <p:txBody>
          <a:bodyPr/>
          <a:lstStyle/>
          <a:p>
            <a:pPr>
              <a:defRPr/>
            </a:pPr>
            <a:fld id="{BFE26168-F8CD-419C-8093-9D9F590CA96B}" type="slidenum">
              <a:rPr lang="en-US"/>
              <a:pPr>
                <a:defRPr/>
              </a:pPr>
              <a:t>3</a:t>
            </a:fld>
            <a:endParaRPr lang="en-US"/>
          </a:p>
        </p:txBody>
      </p:sp>
      <p:pic>
        <p:nvPicPr>
          <p:cNvPr id="100361" name="Picture 2"/>
          <p:cNvPicPr>
            <a:picLocks noChangeAspect="1" noChangeArrowheads="1"/>
          </p:cNvPicPr>
          <p:nvPr/>
        </p:nvPicPr>
        <p:blipFill>
          <a:blip r:embed="rId2"/>
          <a:srcRect/>
          <a:stretch>
            <a:fillRect/>
          </a:stretch>
        </p:blipFill>
        <p:spPr bwMode="auto">
          <a:xfrm>
            <a:off x="1219200" y="3124200"/>
            <a:ext cx="2647950" cy="3209925"/>
          </a:xfrm>
          <a:prstGeom prst="rect">
            <a:avLst/>
          </a:prstGeom>
          <a:noFill/>
          <a:ln w="9525">
            <a:noFill/>
            <a:miter lim="800000"/>
            <a:headEnd/>
            <a:tailEnd/>
          </a:ln>
        </p:spPr>
      </p:pic>
      <p:pic>
        <p:nvPicPr>
          <p:cNvPr id="100362" name="Picture 3"/>
          <p:cNvPicPr>
            <a:picLocks noChangeAspect="1" noChangeArrowheads="1"/>
          </p:cNvPicPr>
          <p:nvPr/>
        </p:nvPicPr>
        <p:blipFill>
          <a:blip r:embed="rId3"/>
          <a:srcRect l="9296" t="18979" r="5495" b="14790"/>
          <a:stretch>
            <a:fillRect/>
          </a:stretch>
        </p:blipFill>
        <p:spPr bwMode="auto">
          <a:xfrm>
            <a:off x="5257800" y="4038600"/>
            <a:ext cx="2819400" cy="2190750"/>
          </a:xfrm>
          <a:prstGeom prst="rect">
            <a:avLst/>
          </a:prstGeom>
          <a:noFill/>
          <a:ln w="9525">
            <a:noFill/>
            <a:miter lim="800000"/>
            <a:headEnd/>
            <a:tailEnd/>
          </a:ln>
        </p:spPr>
      </p:pic>
    </p:spTree>
    <p:extLst>
      <p:ext uri="{BB962C8B-B14F-4D97-AF65-F5344CB8AC3E}">
        <p14:creationId xmlns:p14="http://schemas.microsoft.com/office/powerpoint/2010/main" val="36506391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33795"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3379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40050" y="1422400"/>
            <a:ext cx="3263900" cy="401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549497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34819"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3482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04950" y="1447800"/>
            <a:ext cx="61341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123984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35843"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3584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447800"/>
            <a:ext cx="32004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901063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36867"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3686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409700"/>
            <a:ext cx="62484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051288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37891"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3789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27350" y="1416050"/>
            <a:ext cx="3289300" cy="402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057535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endParaRPr lang="en-US">
              <a:latin typeface="Arial" charset="0"/>
              <a:ea typeface="ＭＳ Ｐゴシック" charset="0"/>
              <a:cs typeface="ＭＳ Ｐゴシック" charset="0"/>
            </a:endParaRPr>
          </a:p>
        </p:txBody>
      </p:sp>
      <p:sp>
        <p:nvSpPr>
          <p:cNvPr id="38915" name="Content Placeholder 2"/>
          <p:cNvSpPr>
            <a:spLocks noGrp="1"/>
          </p:cNvSpPr>
          <p:nvPr>
            <p:ph idx="1"/>
          </p:nvPr>
        </p:nvSpPr>
        <p:spPr/>
        <p:txBody>
          <a:bodyPr/>
          <a:lstStyle/>
          <a:p>
            <a:endParaRPr lang="en-US">
              <a:latin typeface="Arial" charset="0"/>
              <a:ea typeface="ＭＳ Ｐゴシック" charset="0"/>
              <a:cs typeface="ＭＳ Ｐゴシック" charset="0"/>
            </a:endParaRPr>
          </a:p>
        </p:txBody>
      </p:sp>
      <p:pic>
        <p:nvPicPr>
          <p:cNvPr id="3891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68450" y="1460500"/>
            <a:ext cx="6007100"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359544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the ‘Etic’ view</a:t>
            </a:r>
            <a:endParaRPr lang="en-US" dirty="0"/>
          </a:p>
        </p:txBody>
      </p:sp>
      <p:sp>
        <p:nvSpPr>
          <p:cNvPr id="3" name="Content Placeholder 2"/>
          <p:cNvSpPr>
            <a:spLocks noGrp="1"/>
          </p:cNvSpPr>
          <p:nvPr>
            <p:ph idx="1"/>
          </p:nvPr>
        </p:nvSpPr>
        <p:spPr/>
        <p:txBody>
          <a:bodyPr>
            <a:normAutofit/>
          </a:bodyPr>
          <a:lstStyle/>
          <a:p>
            <a:pPr>
              <a:lnSpc>
                <a:spcPct val="90000"/>
              </a:lnSpc>
            </a:pPr>
            <a:r>
              <a:rPr lang="en-GB" dirty="0" smtClean="0"/>
              <a:t>Smith &amp; Bond (1998) found that Psychology is </a:t>
            </a:r>
            <a:r>
              <a:rPr lang="en-GB" b="1" dirty="0" smtClean="0"/>
              <a:t>Ethnocentric- </a:t>
            </a:r>
            <a:r>
              <a:rPr lang="en-GB" dirty="0" smtClean="0"/>
              <a:t>the assumption that one’s own culture is the standard by which other cultures are assessed. </a:t>
            </a:r>
            <a:r>
              <a:rPr lang="en-US" dirty="0" smtClean="0"/>
              <a:t>E</a:t>
            </a:r>
            <a:r>
              <a:rPr lang="en-GB" dirty="0" smtClean="0"/>
              <a:t>.g. research carried out in the USA can be applied in Japan.</a:t>
            </a:r>
          </a:p>
          <a:p>
            <a:pPr>
              <a:lnSpc>
                <a:spcPct val="90000"/>
              </a:lnSpc>
            </a:pPr>
            <a:r>
              <a:rPr lang="en-GB" b="1" dirty="0" smtClean="0"/>
              <a:t> They reviewed textbooks and found that only 10% of the world is sampled in psychological research</a:t>
            </a:r>
          </a:p>
          <a:p>
            <a:pPr>
              <a:lnSpc>
                <a:spcPct val="90000"/>
              </a:lnSpc>
            </a:pPr>
            <a:endParaRPr lang="en-GB" b="1" dirty="0"/>
          </a:p>
          <a:p>
            <a:endParaRPr lang="en-US" dirty="0"/>
          </a:p>
        </p:txBody>
      </p:sp>
    </p:spTree>
    <p:extLst>
      <p:ext uri="{BB962C8B-B14F-4D97-AF65-F5344CB8AC3E}">
        <p14:creationId xmlns:p14="http://schemas.microsoft.com/office/powerpoint/2010/main" val="7261799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Emic Concepts</a:t>
            </a:r>
            <a:endParaRPr lang="en-US" dirty="0"/>
          </a:p>
        </p:txBody>
      </p:sp>
      <p:sp>
        <p:nvSpPr>
          <p:cNvPr id="3" name="Content Placeholder 2"/>
          <p:cNvSpPr>
            <a:spLocks noGrp="1"/>
          </p:cNvSpPr>
          <p:nvPr>
            <p:ph idx="1"/>
          </p:nvPr>
        </p:nvSpPr>
        <p:spPr>
          <a:xfrm>
            <a:off x="457200" y="1417638"/>
            <a:ext cx="8229600" cy="4708525"/>
          </a:xfrm>
        </p:spPr>
        <p:txBody>
          <a:bodyPr>
            <a:normAutofit/>
          </a:bodyPr>
          <a:lstStyle/>
          <a:p>
            <a:r>
              <a:rPr lang="en-US" dirty="0" smtClean="0"/>
              <a:t>Emic research studies </a:t>
            </a:r>
            <a:r>
              <a:rPr lang="en-US" u="sng" dirty="0" smtClean="0"/>
              <a:t>one culture alone</a:t>
            </a:r>
            <a:r>
              <a:rPr lang="en-US" dirty="0" smtClean="0"/>
              <a:t> to understand </a:t>
            </a:r>
            <a:r>
              <a:rPr lang="en-US" u="sng" dirty="0" smtClean="0"/>
              <a:t>culture specific </a:t>
            </a:r>
            <a:r>
              <a:rPr lang="en-US" u="sng" dirty="0" err="1" smtClean="0"/>
              <a:t>behaviour</a:t>
            </a:r>
            <a:r>
              <a:rPr lang="en-US" dirty="0" smtClean="0"/>
              <a:t>.</a:t>
            </a:r>
          </a:p>
          <a:p>
            <a:r>
              <a:rPr lang="en-US" dirty="0"/>
              <a:t>Researchers attempt to study </a:t>
            </a:r>
            <a:r>
              <a:rPr lang="en-US" dirty="0" err="1"/>
              <a:t>behaviour</a:t>
            </a:r>
            <a:r>
              <a:rPr lang="en-US" dirty="0"/>
              <a:t> through the eyes of the people that live in that culture</a:t>
            </a:r>
            <a:r>
              <a:rPr lang="en-US" dirty="0" smtClean="0"/>
              <a:t>.</a:t>
            </a:r>
          </a:p>
          <a:p>
            <a:r>
              <a:rPr lang="en-US" dirty="0" smtClean="0"/>
              <a:t>No interest in cross cultural comparisons.</a:t>
            </a:r>
            <a:endParaRPr lang="en-US" dirty="0"/>
          </a:p>
          <a:p>
            <a:endParaRPr lang="en-US" dirty="0" smtClean="0"/>
          </a:p>
          <a:p>
            <a:endParaRPr lang="en-US" dirty="0"/>
          </a:p>
        </p:txBody>
      </p:sp>
    </p:spTree>
    <p:extLst>
      <p:ext uri="{BB962C8B-B14F-4D97-AF65-F5344CB8AC3E}">
        <p14:creationId xmlns:p14="http://schemas.microsoft.com/office/powerpoint/2010/main" val="22977459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20531"/>
            <a:ext cx="8229600" cy="5913236"/>
          </a:xfrm>
        </p:spPr>
        <p:txBody>
          <a:bodyPr>
            <a:normAutofit/>
          </a:bodyPr>
          <a:lstStyle/>
          <a:p>
            <a:r>
              <a:rPr lang="en-US" dirty="0" smtClean="0"/>
              <a:t>Emic </a:t>
            </a:r>
            <a:r>
              <a:rPr lang="en-US" dirty="0" smtClean="0"/>
              <a:t>studies do not import theoretical frameworks from one culture to </a:t>
            </a:r>
            <a:r>
              <a:rPr lang="en-US" dirty="0" smtClean="0"/>
              <a:t>another.</a:t>
            </a:r>
            <a:r>
              <a:rPr lang="en-US" dirty="0"/>
              <a:t> </a:t>
            </a:r>
            <a:r>
              <a:rPr lang="en-US" dirty="0" smtClean="0"/>
              <a:t>Instead the </a:t>
            </a:r>
            <a:r>
              <a:rPr lang="en-US" dirty="0"/>
              <a:t>way the phenomena is linked to the culture </a:t>
            </a:r>
            <a:r>
              <a:rPr lang="en-US" u="sng" dirty="0"/>
              <a:t>(structure) </a:t>
            </a:r>
            <a:r>
              <a:rPr lang="en-US" dirty="0"/>
              <a:t>and the meaning it has to this particular culture is emphasized </a:t>
            </a:r>
            <a:r>
              <a:rPr lang="en-US" u="sng" dirty="0"/>
              <a:t>(context)</a:t>
            </a:r>
            <a:r>
              <a:rPr lang="en-US" u="sng" dirty="0" smtClean="0"/>
              <a:t>.</a:t>
            </a:r>
          </a:p>
          <a:p>
            <a:r>
              <a:rPr lang="en-US" dirty="0" smtClean="0"/>
              <a:t>This approach is characterized by </a:t>
            </a:r>
            <a:r>
              <a:rPr lang="en-US" b="1" dirty="0" smtClean="0"/>
              <a:t>cultural relativism</a:t>
            </a:r>
            <a:r>
              <a:rPr lang="en-US" dirty="0" smtClean="0"/>
              <a:t>-the assumption that all cultures are equally worthy of study.</a:t>
            </a:r>
            <a:endParaRPr lang="en-US" dirty="0"/>
          </a:p>
          <a:p>
            <a:endParaRPr lang="en-US" dirty="0"/>
          </a:p>
        </p:txBody>
      </p:sp>
    </p:spTree>
    <p:extLst>
      <p:ext uri="{BB962C8B-B14F-4D97-AF65-F5344CB8AC3E}">
        <p14:creationId xmlns:p14="http://schemas.microsoft.com/office/powerpoint/2010/main" val="30861704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Bartlett 1932</a:t>
            </a:r>
            <a:endParaRPr lang="en-US" dirty="0"/>
          </a:p>
        </p:txBody>
      </p:sp>
      <p:sp>
        <p:nvSpPr>
          <p:cNvPr id="3" name="Content Placeholder 2"/>
          <p:cNvSpPr>
            <a:spLocks noGrp="1"/>
          </p:cNvSpPr>
          <p:nvPr>
            <p:ph idx="1"/>
          </p:nvPr>
        </p:nvSpPr>
        <p:spPr/>
        <p:txBody>
          <a:bodyPr/>
          <a:lstStyle/>
          <a:p>
            <a:r>
              <a:rPr lang="en-US" dirty="0" smtClean="0"/>
              <a:t>Mentioned the extraordinary ability of </a:t>
            </a:r>
            <a:r>
              <a:rPr lang="en-US" dirty="0"/>
              <a:t>S</a:t>
            </a:r>
            <a:r>
              <a:rPr lang="en-US" dirty="0" smtClean="0"/>
              <a:t>wazi herdsmen to recall individual characteristics of their cattle. He explained that the Swazi culture revolves around possession and care of cattle and it is important for people to recognize their animals because it is part of their fortune.</a:t>
            </a:r>
            <a:endParaRPr lang="en-US" dirty="0"/>
          </a:p>
        </p:txBody>
      </p:sp>
    </p:spTree>
    <p:extLst>
      <p:ext uri="{BB962C8B-B14F-4D97-AF65-F5344CB8AC3E}">
        <p14:creationId xmlns:p14="http://schemas.microsoft.com/office/powerpoint/2010/main" val="2589556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a:xfrm>
            <a:off x="457200" y="149225"/>
            <a:ext cx="8229600" cy="1143000"/>
          </a:xfrm>
        </p:spPr>
        <p:txBody>
          <a:bodyPr>
            <a:normAutofit fontScale="90000"/>
          </a:bodyPr>
          <a:lstStyle/>
          <a:p>
            <a:pPr eaLnBrk="1" hangingPunct="1"/>
            <a:r>
              <a:rPr lang="en-US" smtClean="0"/>
              <a:t>McDonald’s Considers the Natives</a:t>
            </a:r>
          </a:p>
        </p:txBody>
      </p:sp>
      <p:sp>
        <p:nvSpPr>
          <p:cNvPr id="8" name="Slide Number Placeholder 7"/>
          <p:cNvSpPr>
            <a:spLocks noGrp="1"/>
          </p:cNvSpPr>
          <p:nvPr>
            <p:ph type="sldNum" sz="quarter" idx="12"/>
          </p:nvPr>
        </p:nvSpPr>
        <p:spPr/>
        <p:txBody>
          <a:bodyPr/>
          <a:lstStyle/>
          <a:p>
            <a:pPr>
              <a:defRPr/>
            </a:pPr>
            <a:fld id="{B1170E34-9EBF-4187-81B1-1BD59EA268D1}" type="slidenum">
              <a:rPr lang="en-US"/>
              <a:pPr>
                <a:defRPr/>
              </a:pPr>
              <a:t>4</a:t>
            </a:fld>
            <a:endParaRPr lang="en-US"/>
          </a:p>
        </p:txBody>
      </p:sp>
      <p:pic>
        <p:nvPicPr>
          <p:cNvPr id="101381" name="Picture 2"/>
          <p:cNvPicPr>
            <a:picLocks noChangeAspect="1" noChangeArrowheads="1"/>
          </p:cNvPicPr>
          <p:nvPr/>
        </p:nvPicPr>
        <p:blipFill>
          <a:blip r:embed="rId3"/>
          <a:srcRect/>
          <a:stretch>
            <a:fillRect/>
          </a:stretch>
        </p:blipFill>
        <p:spPr bwMode="auto">
          <a:xfrm>
            <a:off x="2911475" y="1279525"/>
            <a:ext cx="3121025" cy="2362200"/>
          </a:xfrm>
          <a:prstGeom prst="rect">
            <a:avLst/>
          </a:prstGeom>
          <a:noFill/>
          <a:ln w="9525">
            <a:noFill/>
            <a:miter lim="800000"/>
            <a:headEnd/>
            <a:tailEnd/>
          </a:ln>
        </p:spPr>
      </p:pic>
      <p:pic>
        <p:nvPicPr>
          <p:cNvPr id="101382" name="Picture 3"/>
          <p:cNvPicPr>
            <a:picLocks noChangeAspect="1" noChangeArrowheads="1"/>
          </p:cNvPicPr>
          <p:nvPr/>
        </p:nvPicPr>
        <p:blipFill>
          <a:blip r:embed="rId4"/>
          <a:srcRect l="30518" t="-64" r="26421" b="17609"/>
          <a:stretch>
            <a:fillRect/>
          </a:stretch>
        </p:blipFill>
        <p:spPr bwMode="auto">
          <a:xfrm>
            <a:off x="185738" y="1279525"/>
            <a:ext cx="2462212" cy="2363788"/>
          </a:xfrm>
          <a:prstGeom prst="rect">
            <a:avLst/>
          </a:prstGeom>
          <a:noFill/>
          <a:ln w="9525">
            <a:noFill/>
            <a:miter lim="800000"/>
            <a:headEnd/>
            <a:tailEnd/>
          </a:ln>
        </p:spPr>
      </p:pic>
      <p:pic>
        <p:nvPicPr>
          <p:cNvPr id="101383" name="Picture 4"/>
          <p:cNvPicPr>
            <a:picLocks noChangeAspect="1" noChangeArrowheads="1"/>
          </p:cNvPicPr>
          <p:nvPr/>
        </p:nvPicPr>
        <p:blipFill>
          <a:blip r:embed="rId5"/>
          <a:srcRect/>
          <a:stretch>
            <a:fillRect/>
          </a:stretch>
        </p:blipFill>
        <p:spPr bwMode="auto">
          <a:xfrm>
            <a:off x="6257925" y="1281113"/>
            <a:ext cx="2743200" cy="2389187"/>
          </a:xfrm>
          <a:prstGeom prst="rect">
            <a:avLst/>
          </a:prstGeom>
          <a:noFill/>
          <a:ln w="9525">
            <a:noFill/>
            <a:miter lim="800000"/>
            <a:headEnd/>
            <a:tailEnd/>
          </a:ln>
        </p:spPr>
      </p:pic>
      <p:pic>
        <p:nvPicPr>
          <p:cNvPr id="101384" name="Picture 5"/>
          <p:cNvPicPr>
            <a:picLocks noChangeAspect="1" noChangeArrowheads="1"/>
          </p:cNvPicPr>
          <p:nvPr/>
        </p:nvPicPr>
        <p:blipFill>
          <a:blip r:embed="rId6"/>
          <a:srcRect/>
          <a:stretch>
            <a:fillRect/>
          </a:stretch>
        </p:blipFill>
        <p:spPr bwMode="auto">
          <a:xfrm>
            <a:off x="6032500" y="3951288"/>
            <a:ext cx="3059113" cy="2416175"/>
          </a:xfrm>
          <a:prstGeom prst="rect">
            <a:avLst/>
          </a:prstGeom>
          <a:noFill/>
          <a:ln w="9525">
            <a:noFill/>
            <a:miter lim="800000"/>
            <a:headEnd/>
            <a:tailEnd/>
          </a:ln>
        </p:spPr>
      </p:pic>
      <p:pic>
        <p:nvPicPr>
          <p:cNvPr id="101385" name="Picture 6"/>
          <p:cNvPicPr>
            <a:picLocks noChangeAspect="1" noChangeArrowheads="1"/>
          </p:cNvPicPr>
          <p:nvPr/>
        </p:nvPicPr>
        <p:blipFill>
          <a:blip r:embed="rId7"/>
          <a:srcRect/>
          <a:stretch>
            <a:fillRect/>
          </a:stretch>
        </p:blipFill>
        <p:spPr bwMode="auto">
          <a:xfrm>
            <a:off x="85725" y="3857625"/>
            <a:ext cx="2971800" cy="2619375"/>
          </a:xfrm>
          <a:prstGeom prst="rect">
            <a:avLst/>
          </a:prstGeom>
          <a:noFill/>
          <a:ln w="9525">
            <a:noFill/>
            <a:miter lim="800000"/>
            <a:headEnd/>
            <a:tailEnd/>
          </a:ln>
        </p:spPr>
      </p:pic>
      <p:pic>
        <p:nvPicPr>
          <p:cNvPr id="101386" name="Picture 7"/>
          <p:cNvPicPr>
            <a:picLocks noChangeAspect="1" noChangeArrowheads="1"/>
          </p:cNvPicPr>
          <p:nvPr/>
        </p:nvPicPr>
        <p:blipFill>
          <a:blip r:embed="rId8"/>
          <a:srcRect/>
          <a:stretch>
            <a:fillRect/>
          </a:stretch>
        </p:blipFill>
        <p:spPr bwMode="auto">
          <a:xfrm>
            <a:off x="3092450" y="3930650"/>
            <a:ext cx="2759075" cy="2343150"/>
          </a:xfrm>
          <a:prstGeom prst="rect">
            <a:avLst/>
          </a:prstGeom>
          <a:noFill/>
          <a:ln w="9525">
            <a:noFill/>
            <a:miter lim="800000"/>
            <a:headEnd/>
            <a:tailEnd/>
          </a:ln>
        </p:spPr>
      </p:pic>
    </p:spTree>
    <p:extLst>
      <p:ext uri="{BB962C8B-B14F-4D97-AF65-F5344CB8AC3E}">
        <p14:creationId xmlns:p14="http://schemas.microsoft.com/office/powerpoint/2010/main" val="116323274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dirty="0" smtClean="0"/>
              <a:t>Yap (1967) Culture bound syndromes</a:t>
            </a:r>
            <a:endParaRPr lang="en-US" dirty="0"/>
          </a:p>
        </p:txBody>
      </p:sp>
      <p:sp>
        <p:nvSpPr>
          <p:cNvPr id="3" name="Content Placeholder 2"/>
          <p:cNvSpPr>
            <a:spLocks noGrp="1"/>
          </p:cNvSpPr>
          <p:nvPr>
            <p:ph idx="1"/>
          </p:nvPr>
        </p:nvSpPr>
        <p:spPr>
          <a:xfrm>
            <a:off x="457200" y="1945915"/>
            <a:ext cx="8229600" cy="4180248"/>
          </a:xfrm>
        </p:spPr>
        <p:txBody>
          <a:bodyPr>
            <a:normAutofit lnSpcReduction="10000"/>
          </a:bodyPr>
          <a:lstStyle/>
          <a:p>
            <a:r>
              <a:rPr lang="en-US" dirty="0" smtClean="0"/>
              <a:t>CBS is a culturally specific psychological disorder which can only be fully understood within a specific cultural context</a:t>
            </a:r>
            <a:r>
              <a:rPr lang="en-US" dirty="0" smtClean="0"/>
              <a:t>.</a:t>
            </a:r>
          </a:p>
          <a:p>
            <a:r>
              <a:rPr lang="en-US" dirty="0" smtClean="0"/>
              <a:t>For example </a:t>
            </a:r>
            <a:r>
              <a:rPr lang="en-US" dirty="0" err="1" smtClean="0"/>
              <a:t>Koro</a:t>
            </a:r>
            <a:endParaRPr lang="en-US" dirty="0" smtClean="0"/>
          </a:p>
          <a:p>
            <a:endParaRPr lang="en-US" dirty="0"/>
          </a:p>
          <a:p>
            <a:r>
              <a:rPr lang="en-US" dirty="0">
                <a:hlinkClick r:id="rId2"/>
              </a:rPr>
              <a:t>http://psychology.wikia.com/wiki/</a:t>
            </a:r>
            <a:r>
              <a:rPr lang="en-US" dirty="0" smtClean="0">
                <a:hlinkClick r:id="rId2"/>
              </a:rPr>
              <a:t>Culture_bound_syndromes</a:t>
            </a:r>
            <a:endParaRPr lang="en-US" dirty="0" smtClean="0"/>
          </a:p>
          <a:p>
            <a:endParaRPr lang="en-US" dirty="0"/>
          </a:p>
        </p:txBody>
      </p:sp>
    </p:spTree>
    <p:extLst>
      <p:ext uri="{BB962C8B-B14F-4D97-AF65-F5344CB8AC3E}">
        <p14:creationId xmlns:p14="http://schemas.microsoft.com/office/powerpoint/2010/main" val="1193909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p:txBody>
          <a:bodyPr/>
          <a:lstStyle/>
          <a:p>
            <a:pPr eaLnBrk="1" hangingPunct="1"/>
            <a:r>
              <a:rPr lang="en-US" smtClean="0"/>
              <a:t>Emic and Etic Concepts</a:t>
            </a:r>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Font typeface="Arial" pitchFamily="34" charset="0"/>
              <a:buChar char="•"/>
              <a:defRPr/>
            </a:pPr>
            <a:r>
              <a:rPr lang="en-US" dirty="0" smtClean="0"/>
              <a:t>Cross-cultural research can be used to test if theories are universal </a:t>
            </a:r>
          </a:p>
          <a:p>
            <a:pPr lvl="1" eaLnBrk="1" fontAlgn="auto" hangingPunct="1">
              <a:spcAft>
                <a:spcPts val="0"/>
              </a:spcAft>
              <a:buFont typeface="Arial" pitchFamily="34" charset="0"/>
              <a:buChar char="–"/>
              <a:defRPr/>
            </a:pPr>
            <a:r>
              <a:rPr lang="en-US" dirty="0" smtClean="0"/>
              <a:t>Do theories apply to all cultures?</a:t>
            </a:r>
          </a:p>
          <a:p>
            <a:pPr eaLnBrk="1" fontAlgn="auto" hangingPunct="1">
              <a:spcAft>
                <a:spcPts val="0"/>
              </a:spcAft>
              <a:buFont typeface="Arial" pitchFamily="34" charset="0"/>
              <a:buChar char="•"/>
              <a:defRPr/>
            </a:pPr>
            <a:r>
              <a:rPr lang="en-US" dirty="0" smtClean="0"/>
              <a:t>Researchers can take an emic or etic approach when studying other cultures</a:t>
            </a:r>
          </a:p>
          <a:p>
            <a:pPr eaLnBrk="1" fontAlgn="auto" hangingPunct="1">
              <a:spcAft>
                <a:spcPts val="0"/>
              </a:spcAft>
              <a:buFont typeface="Arial" pitchFamily="34" charset="0"/>
              <a:buChar char="•"/>
              <a:defRPr/>
            </a:pPr>
            <a:r>
              <a:rPr lang="en-US" dirty="0" smtClean="0"/>
              <a:t>Emic approaches challenge traditional (Western) views of behavior (especially norms)</a:t>
            </a:r>
          </a:p>
          <a:p>
            <a:pPr eaLnBrk="1" fontAlgn="auto" hangingPunct="1">
              <a:spcAft>
                <a:spcPts val="0"/>
              </a:spcAft>
              <a:buFont typeface="Arial" pitchFamily="34" charset="0"/>
              <a:buChar char="•"/>
              <a:defRPr/>
            </a:pPr>
            <a:r>
              <a:rPr lang="en-US" dirty="0" smtClean="0"/>
              <a:t>Etic approaches tend to impose Western views onto other cultures’ behavior</a:t>
            </a:r>
          </a:p>
        </p:txBody>
      </p:sp>
      <p:sp>
        <p:nvSpPr>
          <p:cNvPr id="5" name="Slide Number Placeholder 4"/>
          <p:cNvSpPr>
            <a:spLocks noGrp="1"/>
          </p:cNvSpPr>
          <p:nvPr>
            <p:ph type="sldNum" sz="quarter" idx="12"/>
          </p:nvPr>
        </p:nvSpPr>
        <p:spPr/>
        <p:txBody>
          <a:bodyPr/>
          <a:lstStyle/>
          <a:p>
            <a:pPr>
              <a:defRPr/>
            </a:pPr>
            <a:fld id="{193DDBC3-2511-47F9-9212-F0754676CB41}" type="slidenum">
              <a:rPr lang="en-US"/>
              <a:pPr>
                <a:defRPr/>
              </a:pPr>
              <a:t>5</a:t>
            </a:fld>
            <a:endParaRPr lang="en-US"/>
          </a:p>
        </p:txBody>
      </p:sp>
    </p:spTree>
    <p:extLst>
      <p:ext uri="{BB962C8B-B14F-4D97-AF65-F5344CB8AC3E}">
        <p14:creationId xmlns:p14="http://schemas.microsoft.com/office/powerpoint/2010/main" val="28641438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p:txBody>
          <a:bodyPr/>
          <a:lstStyle/>
          <a:p>
            <a:pPr eaLnBrk="1" hangingPunct="1"/>
            <a:r>
              <a:rPr lang="en-US" smtClean="0"/>
              <a:t>Emic and Etic Concepts</a:t>
            </a:r>
          </a:p>
        </p:txBody>
      </p:sp>
      <p:sp>
        <p:nvSpPr>
          <p:cNvPr id="103427" name="Content Placeholder 8"/>
          <p:cNvSpPr>
            <a:spLocks noGrp="1"/>
          </p:cNvSpPr>
          <p:nvPr>
            <p:ph idx="1"/>
          </p:nvPr>
        </p:nvSpPr>
        <p:spPr>
          <a:xfrm>
            <a:off x="152400" y="1600200"/>
            <a:ext cx="9144000" cy="4800600"/>
          </a:xfrm>
        </p:spPr>
        <p:txBody>
          <a:bodyPr>
            <a:normAutofit lnSpcReduction="10000"/>
          </a:bodyPr>
          <a:lstStyle/>
          <a:p>
            <a:pPr eaLnBrk="1" hangingPunct="1"/>
            <a:r>
              <a:rPr lang="en-US" sz="2800" dirty="0" smtClean="0"/>
              <a:t>Gender development in tribes (Mead, 1935) in New Guinea</a:t>
            </a:r>
          </a:p>
          <a:p>
            <a:pPr eaLnBrk="1" hangingPunct="1"/>
            <a:r>
              <a:rPr lang="en-US" b="1" dirty="0" err="1" smtClean="0"/>
              <a:t>Munugumor</a:t>
            </a:r>
            <a:r>
              <a:rPr lang="en-US" dirty="0" smtClean="0"/>
              <a:t> – masculine characteristics</a:t>
            </a:r>
          </a:p>
          <a:p>
            <a:pPr lvl="1" eaLnBrk="1" hangingPunct="1"/>
            <a:r>
              <a:rPr lang="en-US" dirty="0" smtClean="0"/>
              <a:t>Both men and women were aggressive</a:t>
            </a:r>
          </a:p>
          <a:p>
            <a:pPr eaLnBrk="1" hangingPunct="1"/>
            <a:r>
              <a:rPr lang="en-US" b="1" dirty="0" err="1" smtClean="0"/>
              <a:t>Arapesh</a:t>
            </a:r>
            <a:r>
              <a:rPr lang="en-US" dirty="0" smtClean="0"/>
              <a:t> – feminine characteristics</a:t>
            </a:r>
          </a:p>
          <a:p>
            <a:pPr lvl="1" eaLnBrk="1" hangingPunct="1"/>
            <a:r>
              <a:rPr lang="en-US" dirty="0" smtClean="0"/>
              <a:t>Both Men and women were sensitive and not aggressive</a:t>
            </a:r>
          </a:p>
          <a:p>
            <a:pPr eaLnBrk="1" hangingPunct="1"/>
            <a:r>
              <a:rPr lang="en-US" b="1" dirty="0" err="1" smtClean="0"/>
              <a:t>Tchambuli</a:t>
            </a:r>
            <a:r>
              <a:rPr lang="en-US" dirty="0" smtClean="0"/>
              <a:t> – gender reversal</a:t>
            </a:r>
          </a:p>
          <a:p>
            <a:pPr lvl="1" eaLnBrk="1" hangingPunct="1"/>
            <a:r>
              <a:rPr lang="en-US" dirty="0" smtClean="0"/>
              <a:t>Men ran the household</a:t>
            </a:r>
          </a:p>
          <a:p>
            <a:pPr lvl="1" eaLnBrk="1" hangingPunct="1"/>
            <a:r>
              <a:rPr lang="en-US" dirty="0" smtClean="0"/>
              <a:t>Women ran the village</a:t>
            </a:r>
          </a:p>
        </p:txBody>
      </p:sp>
      <p:sp>
        <p:nvSpPr>
          <p:cNvPr id="8" name="Slide Number Placeholder 7"/>
          <p:cNvSpPr>
            <a:spLocks noGrp="1"/>
          </p:cNvSpPr>
          <p:nvPr>
            <p:ph type="sldNum" sz="quarter" idx="12"/>
          </p:nvPr>
        </p:nvSpPr>
        <p:spPr/>
        <p:txBody>
          <a:bodyPr/>
          <a:lstStyle/>
          <a:p>
            <a:pPr>
              <a:defRPr/>
            </a:pPr>
            <a:fld id="{3C60CA09-4D96-4575-908D-4905FE30138F}" type="slidenum">
              <a:rPr lang="en-US"/>
              <a:pPr>
                <a:defRPr/>
              </a:pPr>
              <a:t>6</a:t>
            </a:fld>
            <a:endParaRPr lang="en-US"/>
          </a:p>
        </p:txBody>
      </p:sp>
      <p:pic>
        <p:nvPicPr>
          <p:cNvPr id="103430" name="Picture 2"/>
          <p:cNvPicPr>
            <a:picLocks noChangeAspect="1" noChangeArrowheads="1"/>
          </p:cNvPicPr>
          <p:nvPr/>
        </p:nvPicPr>
        <p:blipFill>
          <a:blip r:embed="rId2"/>
          <a:srcRect/>
          <a:stretch>
            <a:fillRect/>
          </a:stretch>
        </p:blipFill>
        <p:spPr bwMode="auto">
          <a:xfrm>
            <a:off x="6572264" y="4357694"/>
            <a:ext cx="2362200" cy="2217738"/>
          </a:xfrm>
          <a:prstGeom prst="rect">
            <a:avLst/>
          </a:prstGeom>
          <a:noFill/>
          <a:ln w="9525">
            <a:noFill/>
            <a:miter lim="800000"/>
            <a:headEnd/>
            <a:tailEnd/>
          </a:ln>
        </p:spPr>
      </p:pic>
    </p:spTree>
    <p:extLst>
      <p:ext uri="{BB962C8B-B14F-4D97-AF65-F5344CB8AC3E}">
        <p14:creationId xmlns:p14="http://schemas.microsoft.com/office/powerpoint/2010/main" val="81298282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p:txBody>
          <a:bodyPr/>
          <a:lstStyle/>
          <a:p>
            <a:pPr eaLnBrk="1" hangingPunct="1"/>
            <a:r>
              <a:rPr lang="en-US" smtClean="0"/>
              <a:t>Emic and Etic Concepts</a:t>
            </a:r>
          </a:p>
        </p:txBody>
      </p:sp>
      <p:sp>
        <p:nvSpPr>
          <p:cNvPr id="9" name="Content Placeholder 8"/>
          <p:cNvSpPr>
            <a:spLocks noGrp="1"/>
          </p:cNvSpPr>
          <p:nvPr>
            <p:ph idx="1"/>
          </p:nvPr>
        </p:nvSpPr>
        <p:spPr>
          <a:xfrm>
            <a:off x="304800" y="1295400"/>
            <a:ext cx="8839200" cy="5257800"/>
          </a:xfrm>
        </p:spPr>
        <p:txBody>
          <a:bodyPr rtlCol="0">
            <a:normAutofit fontScale="85000" lnSpcReduction="20000"/>
          </a:bodyPr>
          <a:lstStyle/>
          <a:p>
            <a:pPr eaLnBrk="1" fontAlgn="auto" hangingPunct="1">
              <a:spcAft>
                <a:spcPts val="0"/>
              </a:spcAft>
              <a:buFont typeface="Arial" pitchFamily="34" charset="0"/>
              <a:buChar char="•"/>
              <a:defRPr/>
            </a:pPr>
            <a:r>
              <a:rPr lang="en-US" dirty="0" smtClean="0"/>
              <a:t>Gender development in different tribes (Mead, 1935)</a:t>
            </a:r>
          </a:p>
          <a:p>
            <a:pPr eaLnBrk="1" fontAlgn="auto" hangingPunct="1">
              <a:spcAft>
                <a:spcPts val="0"/>
              </a:spcAft>
              <a:buFont typeface="Arial" pitchFamily="34" charset="0"/>
              <a:buChar char="•"/>
              <a:defRPr/>
            </a:pPr>
            <a:r>
              <a:rPr lang="en-US" dirty="0" smtClean="0"/>
              <a:t>Gender roles can be culturally determined</a:t>
            </a:r>
          </a:p>
          <a:p>
            <a:pPr eaLnBrk="1" fontAlgn="auto" hangingPunct="1">
              <a:spcAft>
                <a:spcPts val="0"/>
              </a:spcAft>
              <a:buFont typeface="Arial" pitchFamily="34" charset="0"/>
              <a:buChar char="•"/>
              <a:defRPr/>
            </a:pPr>
            <a:r>
              <a:rPr lang="en-US" dirty="0" smtClean="0"/>
              <a:t>Etic because she imposed her etic</a:t>
            </a:r>
          </a:p>
          <a:p>
            <a:pPr lvl="1" eaLnBrk="1" fontAlgn="auto" hangingPunct="1">
              <a:spcAft>
                <a:spcPts val="0"/>
              </a:spcAft>
              <a:buFont typeface="Arial" pitchFamily="34" charset="0"/>
              <a:buChar char="–"/>
              <a:defRPr/>
            </a:pPr>
            <a:r>
              <a:rPr lang="en-US" dirty="0" smtClean="0"/>
              <a:t>Imposed etic – theory/idea embedded in culture of the researcher which is used to study other cultures</a:t>
            </a:r>
          </a:p>
          <a:p>
            <a:pPr lvl="1" eaLnBrk="1" fontAlgn="auto" hangingPunct="1">
              <a:spcAft>
                <a:spcPts val="0"/>
              </a:spcAft>
              <a:buFont typeface="Arial" pitchFamily="34" charset="0"/>
              <a:buChar char="–"/>
              <a:defRPr/>
            </a:pPr>
            <a:r>
              <a:rPr lang="en-US" dirty="0" smtClean="0"/>
              <a:t>Mead had idea of masculinity and femininity embedded in her</a:t>
            </a:r>
          </a:p>
          <a:p>
            <a:pPr lvl="1" eaLnBrk="1" fontAlgn="auto" hangingPunct="1">
              <a:spcAft>
                <a:spcPts val="0"/>
              </a:spcAft>
              <a:buFont typeface="Arial" pitchFamily="34" charset="0"/>
              <a:buChar char="–"/>
              <a:defRPr/>
            </a:pPr>
            <a:r>
              <a:rPr lang="en-US" dirty="0" smtClean="0"/>
              <a:t>She used Western ideas of masculine and feminine (her etic) to characterize gender roles in the new cultures </a:t>
            </a:r>
          </a:p>
          <a:p>
            <a:pPr eaLnBrk="1" fontAlgn="auto" hangingPunct="1">
              <a:spcAft>
                <a:spcPts val="0"/>
              </a:spcAft>
              <a:buFont typeface="Arial" pitchFamily="34" charset="0"/>
              <a:buChar char="•"/>
              <a:defRPr/>
            </a:pPr>
            <a:r>
              <a:rPr lang="en-US" dirty="0" smtClean="0"/>
              <a:t>Emic would have emphasized why the gender roles differed according to the natives</a:t>
            </a:r>
          </a:p>
          <a:p>
            <a:pPr lvl="1" eaLnBrk="1" fontAlgn="auto" hangingPunct="1">
              <a:spcAft>
                <a:spcPts val="0"/>
              </a:spcAft>
              <a:buFont typeface="Arial" pitchFamily="34" charset="0"/>
              <a:buChar char="–"/>
              <a:defRPr/>
            </a:pPr>
            <a:r>
              <a:rPr lang="en-US" dirty="0" smtClean="0"/>
              <a:t>Native perspective</a:t>
            </a:r>
            <a:endParaRPr lang="en-US" dirty="0"/>
          </a:p>
        </p:txBody>
      </p:sp>
      <p:sp>
        <p:nvSpPr>
          <p:cNvPr id="8" name="Slide Number Placeholder 7"/>
          <p:cNvSpPr>
            <a:spLocks noGrp="1"/>
          </p:cNvSpPr>
          <p:nvPr>
            <p:ph type="sldNum" sz="quarter" idx="12"/>
          </p:nvPr>
        </p:nvSpPr>
        <p:spPr/>
        <p:txBody>
          <a:bodyPr/>
          <a:lstStyle/>
          <a:p>
            <a:pPr>
              <a:defRPr/>
            </a:pPr>
            <a:fld id="{35AA5275-61D6-4AE1-81C7-42739237625A}" type="slidenum">
              <a:rPr lang="en-US"/>
              <a:pPr>
                <a:defRPr/>
              </a:pPr>
              <a:t>7</a:t>
            </a:fld>
            <a:endParaRPr lang="en-US"/>
          </a:p>
        </p:txBody>
      </p:sp>
    </p:spTree>
    <p:extLst>
      <p:ext uri="{BB962C8B-B14F-4D97-AF65-F5344CB8AC3E}">
        <p14:creationId xmlns:p14="http://schemas.microsoft.com/office/powerpoint/2010/main" val="282225183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8593"/>
          </a:xfrm>
        </p:spPr>
        <p:txBody>
          <a:bodyPr/>
          <a:lstStyle/>
          <a:p>
            <a:r>
              <a:rPr lang="en-US" dirty="0" smtClean="0"/>
              <a:t>Etic concepts</a:t>
            </a:r>
            <a:endParaRPr lang="en-US" dirty="0"/>
          </a:p>
        </p:txBody>
      </p:sp>
      <p:sp>
        <p:nvSpPr>
          <p:cNvPr id="3" name="Content Placeholder 2"/>
          <p:cNvSpPr>
            <a:spLocks noGrp="1"/>
          </p:cNvSpPr>
          <p:nvPr>
            <p:ph idx="1"/>
          </p:nvPr>
        </p:nvSpPr>
        <p:spPr>
          <a:xfrm>
            <a:off x="457200" y="2108075"/>
            <a:ext cx="8229600" cy="4342581"/>
          </a:xfrm>
        </p:spPr>
        <p:txBody>
          <a:bodyPr>
            <a:normAutofit/>
          </a:bodyPr>
          <a:lstStyle/>
          <a:p>
            <a:r>
              <a:rPr lang="en-US" dirty="0" smtClean="0"/>
              <a:t>E</a:t>
            </a:r>
            <a:r>
              <a:rPr lang="en-US" i="1" dirty="0" smtClean="0"/>
              <a:t>t</a:t>
            </a:r>
            <a:r>
              <a:rPr lang="en-US" dirty="0" smtClean="0"/>
              <a:t>ic (think of the t in etic as meaning together)</a:t>
            </a:r>
          </a:p>
          <a:p>
            <a:r>
              <a:rPr lang="en-US" dirty="0" smtClean="0"/>
              <a:t>Etic research compares psychological phenomena across cultures to find out what could be </a:t>
            </a:r>
            <a:r>
              <a:rPr lang="en-US" u="sng" dirty="0" smtClean="0"/>
              <a:t>universal</a:t>
            </a:r>
            <a:r>
              <a:rPr lang="en-US" dirty="0" smtClean="0"/>
              <a:t> in human </a:t>
            </a:r>
            <a:r>
              <a:rPr lang="en-US" dirty="0" err="1" smtClean="0"/>
              <a:t>behaviour</a:t>
            </a:r>
            <a:r>
              <a:rPr lang="en-US" dirty="0" smtClean="0"/>
              <a:t>.</a:t>
            </a:r>
          </a:p>
        </p:txBody>
      </p:sp>
    </p:spTree>
    <p:extLst>
      <p:ext uri="{BB962C8B-B14F-4D97-AF65-F5344CB8AC3E}">
        <p14:creationId xmlns:p14="http://schemas.microsoft.com/office/powerpoint/2010/main" val="180319704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purpose of research is </a:t>
            </a:r>
            <a:r>
              <a:rPr lang="en-US" dirty="0" smtClean="0"/>
              <a:t>to test theories developed in one particular culture (usually western), across other </a:t>
            </a:r>
            <a:r>
              <a:rPr lang="en-US" dirty="0"/>
              <a:t>cultures to investigate whether phenomena are culture-specific or </a:t>
            </a:r>
            <a:r>
              <a:rPr lang="en-US" u="sng" dirty="0"/>
              <a:t>universal. </a:t>
            </a:r>
            <a:r>
              <a:rPr lang="en-US" dirty="0"/>
              <a:t>This is achieved by carrying out </a:t>
            </a:r>
            <a:r>
              <a:rPr lang="en-US" u="sng" dirty="0"/>
              <a:t>cross cultural research.</a:t>
            </a:r>
          </a:p>
          <a:p>
            <a:endParaRPr lang="en-US" dirty="0"/>
          </a:p>
        </p:txBody>
      </p:sp>
    </p:spTree>
    <p:extLst>
      <p:ext uri="{BB962C8B-B14F-4D97-AF65-F5344CB8AC3E}">
        <p14:creationId xmlns:p14="http://schemas.microsoft.com/office/powerpoint/2010/main" val="341553387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772</TotalTime>
  <Words>1060</Words>
  <Application>Microsoft Macintosh PowerPoint</Application>
  <PresentationFormat>On-screen Show (4:3)</PresentationFormat>
  <Paragraphs>84</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Learning Outcome: Explain, using examples, emic and etic concepts</vt:lpstr>
      <vt:lpstr>Where do the terms etic and emic come from?</vt:lpstr>
      <vt:lpstr>Etic and Emic Food and Beverage Services</vt:lpstr>
      <vt:lpstr>McDonald’s Considers the Natives</vt:lpstr>
      <vt:lpstr>Emic and Etic Concepts</vt:lpstr>
      <vt:lpstr>Emic and Etic Concepts</vt:lpstr>
      <vt:lpstr>Emic and Etic Concepts</vt:lpstr>
      <vt:lpstr>Etic concepts</vt:lpstr>
      <vt:lpstr>PowerPoint Presentation</vt:lpstr>
      <vt:lpstr>Can you think of any cross cultural research that we have learned?</vt:lpstr>
      <vt:lpstr>PowerPoint Presentation</vt:lpstr>
      <vt:lpstr>PowerPoint Presentation</vt:lpstr>
      <vt:lpstr>Are there any behaviours that are universal?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emotion is he showing?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Problems with the ‘Etic’ view</vt:lpstr>
      <vt:lpstr>Emic Concepts</vt:lpstr>
      <vt:lpstr>PowerPoint Presentation</vt:lpstr>
      <vt:lpstr>Bartlett 1932</vt:lpstr>
      <vt:lpstr>Yap (1967) Culture bound syndromes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Outcome: Explain, using examples, emic and etic concepts</dc:title>
  <dc:creator>DCS</dc:creator>
  <cp:lastModifiedBy>DCS</cp:lastModifiedBy>
  <cp:revision>22</cp:revision>
  <dcterms:created xsi:type="dcterms:W3CDTF">2013-11-18T02:15:46Z</dcterms:created>
  <dcterms:modified xsi:type="dcterms:W3CDTF">2013-11-28T05:08:07Z</dcterms:modified>
</cp:coreProperties>
</file>