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70" r:id="rId11"/>
    <p:sldId id="267" r:id="rId12"/>
    <p:sldId id="268" r:id="rId13"/>
    <p:sldId id="269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3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BA83DAD-0D97-3542-A1C7-3FD4DF566E25}" type="datetimeFigureOut">
              <a:rPr lang="en-US" smtClean="0"/>
              <a:t>12/6/12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0C3F8C1-1DF0-1142-8966-FDF7412915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KispXWwDaOc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4126" y="2492375"/>
            <a:ext cx="7140574" cy="1470025"/>
          </a:xfrm>
        </p:spPr>
        <p:txBody>
          <a:bodyPr/>
          <a:lstStyle/>
          <a:p>
            <a:r>
              <a:rPr lang="en-US" dirty="0" smtClean="0"/>
              <a:t>Major Depressive Disorder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Etiology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31599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a gene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Linkage studies</a:t>
            </a:r>
            <a:endParaRPr lang="en-US" dirty="0"/>
          </a:p>
          <a:p>
            <a:r>
              <a:rPr lang="en-US" i="1" dirty="0"/>
              <a:t>Attempt to identify sequences of genes that appear to be inherited along with a predisposition to develop depression.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83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Biochemical factors: Neurotransmitters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Neurons or nerve cells transmit information within the brain and around the body. One neuron can be connected to thousands of other neurons.</a:t>
            </a:r>
          </a:p>
          <a:p>
            <a:r>
              <a:rPr lang="en-US" sz="2400" dirty="0" smtClean="0"/>
              <a:t>Between each neuron (dendrite and terminal end bulb) there are gaps. Chemicals called </a:t>
            </a:r>
            <a:r>
              <a:rPr lang="en-US" sz="2400" u="sng" dirty="0" smtClean="0"/>
              <a:t>neurotransmitters </a:t>
            </a:r>
            <a:r>
              <a:rPr lang="en-US" sz="2400" dirty="0" smtClean="0"/>
              <a:t>cross the gaps (between the pre and post synaptic membranes) and pass on the information.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790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Biochemical factors: Neurotransmitters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There are receptor sites on the post synaptic membrane.</a:t>
            </a:r>
          </a:p>
          <a:p>
            <a:r>
              <a:rPr lang="en-US" sz="2400" dirty="0"/>
              <a:t>The neurotransmitters either </a:t>
            </a:r>
            <a:r>
              <a:rPr lang="en-US" sz="2400" u="sng" dirty="0"/>
              <a:t>excite</a:t>
            </a:r>
            <a:r>
              <a:rPr lang="en-US" sz="2400" dirty="0"/>
              <a:t> or </a:t>
            </a:r>
            <a:r>
              <a:rPr lang="en-US" sz="2400" u="sng" dirty="0"/>
              <a:t>inhibit</a:t>
            </a:r>
            <a:r>
              <a:rPr lang="en-US" sz="2400" dirty="0"/>
              <a:t> the next neuron.</a:t>
            </a:r>
          </a:p>
          <a:p>
            <a:r>
              <a:rPr lang="en-US" sz="2400" dirty="0" smtClean="0"/>
              <a:t>Neurotransmitters are then broken down and re-absorbed by the end bulb-this is a process called re-uptake.</a:t>
            </a:r>
          </a:p>
          <a:p>
            <a:r>
              <a:rPr lang="en-US" sz="2400" dirty="0">
                <a:hlinkClick r:id="rId2"/>
              </a:rPr>
              <a:t>http://www.youtube.com/watch?v=KispXWwDaOc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21809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Ssynaps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185" r="-13422"/>
          <a:stretch/>
        </p:blipFill>
        <p:spPr>
          <a:xfrm>
            <a:off x="779464" y="571500"/>
            <a:ext cx="7697786" cy="5465763"/>
          </a:xfrm>
        </p:spPr>
      </p:pic>
    </p:spTree>
    <p:extLst>
      <p:ext uri="{BB962C8B-B14F-4D97-AF65-F5344CB8AC3E}">
        <p14:creationId xmlns:p14="http://schemas.microsoft.com/office/powerpoint/2010/main" val="247643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Biochemical factors: </a:t>
            </a:r>
            <a:r>
              <a:rPr lang="en-US" sz="3200" dirty="0" smtClean="0"/>
              <a:t>Hormones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Endocrine glands secrete hormones into the blood stream to affect </a:t>
            </a:r>
            <a:r>
              <a:rPr lang="en-US" dirty="0" err="1" smtClean="0"/>
              <a:t>behaviour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Cortisol, which is a stress hormone has been linked with depression. It is released by the adrenal glands but controlled by the pituitary gland.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338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447800"/>
          </a:xfrm>
        </p:spPr>
        <p:txBody>
          <a:bodyPr/>
          <a:lstStyle/>
          <a:p>
            <a:r>
              <a:rPr lang="en-US" dirty="0" smtClean="0"/>
              <a:t>Etiology-what are the causes of MDD?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Establishing the etiology of a psychological disorder is difficult.</a:t>
            </a:r>
          </a:p>
          <a:p>
            <a:r>
              <a:rPr lang="en-US" dirty="0"/>
              <a:t>D</a:t>
            </a:r>
            <a:r>
              <a:rPr lang="en-US" dirty="0" smtClean="0"/>
              <a:t>iagnostic manuals like DSM IV-TR provide information on </a:t>
            </a:r>
            <a:r>
              <a:rPr lang="en-US" u="sng" dirty="0" smtClean="0"/>
              <a:t>symptoms</a:t>
            </a:r>
            <a:r>
              <a:rPr lang="en-US" dirty="0" smtClean="0"/>
              <a:t> characteristic of a disorder, but do not outline the </a:t>
            </a:r>
            <a:r>
              <a:rPr lang="en-US" u="sng" dirty="0" smtClean="0"/>
              <a:t>causes</a:t>
            </a:r>
            <a:r>
              <a:rPr lang="en-US" dirty="0" smtClean="0"/>
              <a:t> of disorders.</a:t>
            </a:r>
          </a:p>
          <a:p>
            <a:r>
              <a:rPr lang="en-US" dirty="0" smtClean="0"/>
              <a:t>The IB Diploma focuses on biological, cognitive and socio-cultural factors that may contribute to the onset of the disorder.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238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is no simple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we look at the evidence from each perspective, it is important to bear in mind that it is widely accepted that a </a:t>
            </a:r>
            <a:r>
              <a:rPr lang="en-US" u="sng" dirty="0" smtClean="0"/>
              <a:t>combination of factors </a:t>
            </a:r>
            <a:r>
              <a:rPr lang="en-US" dirty="0" smtClean="0"/>
              <a:t>cause the disorder.</a:t>
            </a:r>
          </a:p>
          <a:p>
            <a:r>
              <a:rPr lang="en-US" dirty="0" smtClean="0"/>
              <a:t>There are important individual differences in vulnerability. It is basically not yet possible to find </a:t>
            </a:r>
            <a:r>
              <a:rPr lang="en-US" i="1" dirty="0" smtClean="0"/>
              <a:t>THE </a:t>
            </a:r>
            <a:r>
              <a:rPr lang="en-US" dirty="0" smtClean="0"/>
              <a:t>cause of depression in an individual.</a:t>
            </a:r>
          </a:p>
          <a:p>
            <a:endParaRPr lang="en-US" dirty="0" smtClean="0"/>
          </a:p>
          <a:p>
            <a:r>
              <a:rPr lang="en-US" dirty="0" smtClean="0"/>
              <a:t>What do you think causes depression?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671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66750"/>
          </a:xfrm>
        </p:spPr>
        <p:txBody>
          <a:bodyPr/>
          <a:lstStyle/>
          <a:p>
            <a:r>
              <a:rPr lang="en-US" dirty="0" smtClean="0"/>
              <a:t>Possible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206501"/>
            <a:ext cx="7583487" cy="4831230"/>
          </a:xfrm>
        </p:spPr>
        <p:txBody>
          <a:bodyPr/>
          <a:lstStyle/>
          <a:p>
            <a:r>
              <a:rPr lang="en-US" dirty="0" smtClean="0"/>
              <a:t>Genetic vulnerability</a:t>
            </a:r>
          </a:p>
          <a:p>
            <a:r>
              <a:rPr lang="en-US" dirty="0" smtClean="0"/>
              <a:t>Neurotransmitter malfunctioning</a:t>
            </a:r>
          </a:p>
          <a:p>
            <a:r>
              <a:rPr lang="en-US" dirty="0" smtClean="0"/>
              <a:t>Changing hormones</a:t>
            </a:r>
          </a:p>
          <a:p>
            <a:r>
              <a:rPr lang="en-US" dirty="0" smtClean="0"/>
              <a:t>Life events: death, divorce, accidents/trauma.</a:t>
            </a:r>
          </a:p>
          <a:p>
            <a:r>
              <a:rPr lang="en-US" dirty="0" smtClean="0"/>
              <a:t>Stress: money problems, threat of violence, difficulties at work, exams</a:t>
            </a:r>
          </a:p>
          <a:p>
            <a:r>
              <a:rPr lang="en-US" dirty="0" smtClean="0"/>
              <a:t>Individual differences: childhood experiences, coping skills, cognitive style, level of social support</a:t>
            </a:r>
          </a:p>
          <a:p>
            <a:r>
              <a:rPr lang="en-US" dirty="0" smtClean="0"/>
              <a:t>Lifestyle: being obese, misuse of alcohol and drugs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457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biological level of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include:</a:t>
            </a:r>
          </a:p>
          <a:p>
            <a:r>
              <a:rPr lang="en-US" dirty="0" smtClean="0"/>
              <a:t>Genetic factors</a:t>
            </a:r>
          </a:p>
          <a:p>
            <a:r>
              <a:rPr lang="en-US" dirty="0" smtClean="0"/>
              <a:t>Biochemical factors-neurotransmitters and hormones.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130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factors: twin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Twin Studies-</a:t>
            </a:r>
            <a:r>
              <a:rPr lang="en-US" dirty="0" smtClean="0"/>
              <a:t>these studies are used to establish a genetic cause.</a:t>
            </a:r>
            <a:endParaRPr lang="en-US" u="sng" dirty="0" smtClean="0"/>
          </a:p>
          <a:p>
            <a:r>
              <a:rPr lang="en-US" u="sng" dirty="0" smtClean="0"/>
              <a:t>Monozygotic twins</a:t>
            </a:r>
            <a:r>
              <a:rPr lang="en-US" dirty="0" smtClean="0"/>
              <a:t>-one egg or identical</a:t>
            </a:r>
          </a:p>
          <a:p>
            <a:r>
              <a:rPr lang="en-US" u="sng" dirty="0"/>
              <a:t>Dizygotic twins</a:t>
            </a:r>
            <a:r>
              <a:rPr lang="en-US" u="sng" dirty="0" smtClean="0"/>
              <a:t>-</a:t>
            </a:r>
            <a:r>
              <a:rPr lang="en-US" dirty="0" smtClean="0"/>
              <a:t>two eggs or fraternal</a:t>
            </a:r>
            <a:endParaRPr lang="en-US" dirty="0"/>
          </a:p>
          <a:p>
            <a:r>
              <a:rPr lang="en-US" u="sng" dirty="0" smtClean="0"/>
              <a:t>Average number of genes shared by blood relatives</a:t>
            </a:r>
          </a:p>
          <a:p>
            <a:r>
              <a:rPr lang="en-US" u="sng" dirty="0" smtClean="0"/>
              <a:t>MZ twins share 100% of their genetic information</a:t>
            </a:r>
          </a:p>
          <a:p>
            <a:r>
              <a:rPr lang="en-US" u="sng" dirty="0" smtClean="0"/>
              <a:t>DZ twins share 50% of their genetic information </a:t>
            </a:r>
            <a:r>
              <a:rPr lang="en-US" dirty="0" smtClean="0"/>
              <a:t>(as do parents and siblings)</a:t>
            </a:r>
            <a:endParaRPr lang="en-US" dirty="0"/>
          </a:p>
          <a:p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933497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factors: twin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Twin studies measure the degree of similarity or </a:t>
            </a:r>
            <a:r>
              <a:rPr lang="en-US" u="sng" dirty="0" smtClean="0"/>
              <a:t>concordance</a:t>
            </a:r>
            <a:r>
              <a:rPr lang="en-US" dirty="0" smtClean="0"/>
              <a:t> of characteristics (such as being diagnosed with Major depressive disorder) between twins.</a:t>
            </a:r>
          </a:p>
          <a:p>
            <a:r>
              <a:rPr lang="en-US" dirty="0" smtClean="0"/>
              <a:t>It is expressed as a %. </a:t>
            </a:r>
          </a:p>
          <a:p>
            <a:r>
              <a:rPr lang="en-US" dirty="0" smtClean="0"/>
              <a:t>The assumption is that if there is a higher concordance rate between MZ twins, than between DZ twins, then the cause is likely to be genetic.</a:t>
            </a:r>
          </a:p>
          <a:p>
            <a:r>
              <a:rPr lang="en-US" dirty="0" smtClean="0"/>
              <a:t>Comparing concordance rates of MZ and DZ twins is valuable because the twins are born at the same time and share the same environment.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09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factors: Family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Major depressive disorder runs in families it suggests </a:t>
            </a:r>
            <a:r>
              <a:rPr lang="en-US" dirty="0"/>
              <a:t>a genetic component. The closer the relationship the more likely people are to share a diagnosis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100%-MZ twin</a:t>
            </a:r>
          </a:p>
          <a:p>
            <a:r>
              <a:rPr lang="en-US" dirty="0" smtClean="0"/>
              <a:t>50%-DZ twin</a:t>
            </a:r>
          </a:p>
          <a:p>
            <a:r>
              <a:rPr lang="en-US" dirty="0" smtClean="0"/>
              <a:t>50%-parent, sibling</a:t>
            </a:r>
          </a:p>
          <a:p>
            <a:r>
              <a:rPr lang="en-US" dirty="0" smtClean="0"/>
              <a:t>25%-aunt, uncle, niece, nephew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602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factors: Adoption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Adoption studies help to control for similar environments that related individuals are likely to share.</a:t>
            </a:r>
          </a:p>
          <a:p>
            <a:r>
              <a:rPr lang="en-US" dirty="0" smtClean="0"/>
              <a:t>If there are high concordance rates for MZ twins who are raised in different families then the genetic evidence is strong.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526454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154</TotalTime>
  <Words>659</Words>
  <Application>Microsoft Macintosh PowerPoint</Application>
  <PresentationFormat>On-screen Show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Revolution</vt:lpstr>
      <vt:lpstr>Major Depressive Disorder</vt:lpstr>
      <vt:lpstr>Etiology-what are the causes of MDD?</vt:lpstr>
      <vt:lpstr>There is no simple answer</vt:lpstr>
      <vt:lpstr>Possible causes</vt:lpstr>
      <vt:lpstr>The biological level of analysis</vt:lpstr>
      <vt:lpstr>Genetic factors: twin studies</vt:lpstr>
      <vt:lpstr>Genetic factors: twin studies</vt:lpstr>
      <vt:lpstr>Genetic factors: Family studies</vt:lpstr>
      <vt:lpstr>Genetic factors: Adoption studies</vt:lpstr>
      <vt:lpstr>Identifying a gene</vt:lpstr>
      <vt:lpstr>Biochemical factors: Neurotransmitters</vt:lpstr>
      <vt:lpstr>Biochemical factors: Neurotransmitters</vt:lpstr>
      <vt:lpstr>PowerPoint Presentation</vt:lpstr>
      <vt:lpstr>Biochemical factors: Hormones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Murphy</dc:creator>
  <cp:lastModifiedBy>Alex Murphy</cp:lastModifiedBy>
  <cp:revision>19</cp:revision>
  <dcterms:created xsi:type="dcterms:W3CDTF">2012-12-06T12:29:42Z</dcterms:created>
  <dcterms:modified xsi:type="dcterms:W3CDTF">2012-12-06T15:04:27Z</dcterms:modified>
</cp:coreProperties>
</file>