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5" r:id="rId6"/>
    <p:sldId id="267" r:id="rId7"/>
    <p:sldId id="259" r:id="rId8"/>
    <p:sldId id="268" r:id="rId9"/>
    <p:sldId id="266" r:id="rId10"/>
    <p:sldId id="269" r:id="rId11"/>
    <p:sldId id="261" r:id="rId12"/>
    <p:sldId id="262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2505758"/>
          </a:xfrm>
        </p:spPr>
        <p:txBody>
          <a:bodyPr/>
          <a:lstStyle/>
          <a:p>
            <a:r>
              <a:rPr lang="en-US" dirty="0" smtClean="0"/>
              <a:t>Discuss Gender and Cultural variations in prevalence of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06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624385"/>
          </a:xfrm>
        </p:spPr>
        <p:txBody>
          <a:bodyPr/>
          <a:lstStyle/>
          <a:p>
            <a:r>
              <a:rPr lang="en-US" dirty="0"/>
              <a:t>You will need to provide explanations for the cultural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540154"/>
            <a:ext cx="7583487" cy="3497575"/>
          </a:xfrm>
        </p:spPr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Marsella</a:t>
            </a:r>
            <a:r>
              <a:rPr lang="en-US" dirty="0" smtClean="0">
                <a:solidFill>
                  <a:srgbClr val="FFFFFF"/>
                </a:solidFill>
              </a:rPr>
              <a:t> (2003) </a:t>
            </a:r>
            <a:r>
              <a:rPr lang="en-US" dirty="0" smtClean="0">
                <a:solidFill>
                  <a:srgbClr val="FFFF00"/>
                </a:solidFill>
              </a:rPr>
              <a:t>argues that in individualistic cultures depression takes a primarily </a:t>
            </a:r>
            <a:r>
              <a:rPr lang="en-US" u="sng" dirty="0" smtClean="0">
                <a:solidFill>
                  <a:srgbClr val="FFFF00"/>
                </a:solidFill>
              </a:rPr>
              <a:t>emotional</a:t>
            </a:r>
            <a:r>
              <a:rPr lang="en-US" dirty="0" smtClean="0">
                <a:solidFill>
                  <a:srgbClr val="FFFF00"/>
                </a:solidFill>
              </a:rPr>
              <a:t> form (loneliness). Whereas in collectivist cultures </a:t>
            </a:r>
            <a:r>
              <a:rPr lang="en-US" u="sng" dirty="0" smtClean="0">
                <a:solidFill>
                  <a:srgbClr val="FFFF00"/>
                </a:solidFill>
              </a:rPr>
              <a:t>physiological</a:t>
            </a:r>
            <a:r>
              <a:rPr lang="en-US" dirty="0" smtClean="0">
                <a:solidFill>
                  <a:srgbClr val="FFFF00"/>
                </a:solidFill>
              </a:rPr>
              <a:t> symptoms (headaches) dominate.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Marsella</a:t>
            </a:r>
            <a:r>
              <a:rPr lang="en-US" dirty="0" smtClean="0">
                <a:solidFill>
                  <a:srgbClr val="FFFF00"/>
                </a:solidFill>
              </a:rPr>
              <a:t> (1995) Urban settings are associated with increased stress (housing problems, underemployment, limited education). </a:t>
            </a:r>
          </a:p>
        </p:txBody>
      </p:sp>
    </p:spTree>
    <p:extLst>
      <p:ext uri="{BB962C8B-B14F-4D97-AF65-F5344CB8AC3E}">
        <p14:creationId xmlns:p14="http://schemas.microsoft.com/office/powerpoint/2010/main" val="2595423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763414"/>
          </a:xfrm>
        </p:spPr>
        <p:txBody>
          <a:bodyPr/>
          <a:lstStyle/>
          <a:p>
            <a:r>
              <a:rPr lang="en-US" dirty="0" smtClean="0"/>
              <a:t>You will need to provide explanations for the cultural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507314"/>
            <a:ext cx="7583487" cy="353041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Dutton (2009) People in some countries have much harder lives due to war, economic changes, unemployment. They are exposed to different social stresses.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Reporting Bias </a:t>
            </a:r>
            <a:r>
              <a:rPr lang="en-US" dirty="0">
                <a:solidFill>
                  <a:srgbClr val="FFFF00"/>
                </a:solidFill>
              </a:rPr>
              <a:t>Rates are based on figures from hospital admissions which may not reflect true prevalence rates. </a:t>
            </a:r>
            <a:r>
              <a:rPr lang="en-US" dirty="0"/>
              <a:t>Rack (1982) found that there is a great </a:t>
            </a:r>
            <a:r>
              <a:rPr lang="en-US" u="sng" dirty="0"/>
              <a:t>stigma</a:t>
            </a:r>
            <a:r>
              <a:rPr lang="en-US" dirty="0"/>
              <a:t> attached to mental illness in China. Therefore only psychotics are </a:t>
            </a:r>
            <a:r>
              <a:rPr lang="en-US" dirty="0" err="1"/>
              <a:t>labelled</a:t>
            </a:r>
            <a:r>
              <a:rPr lang="en-US" dirty="0"/>
              <a:t>.</a:t>
            </a:r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3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318035"/>
          </a:xfrm>
        </p:spPr>
        <p:txBody>
          <a:bodyPr/>
          <a:lstStyle/>
          <a:p>
            <a:r>
              <a:rPr lang="en-US" dirty="0" smtClean="0"/>
              <a:t>Even within culture there are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Re-</a:t>
            </a:r>
            <a:r>
              <a:rPr lang="en-US" dirty="0" err="1" smtClean="0"/>
              <a:t>cyle</a:t>
            </a:r>
            <a:endParaRPr lang="en-US" dirty="0" smtClean="0"/>
          </a:p>
          <a:p>
            <a:r>
              <a:rPr lang="en-US" dirty="0" err="1" smtClean="0"/>
              <a:t>Poongothai</a:t>
            </a:r>
            <a:r>
              <a:rPr lang="en-US" dirty="0" smtClean="0"/>
              <a:t> et al (2009). Overall prevalence for MDD in the city of Chennai, South India was 15.9%. Similar to the USA. Self report study of 25,455 participants. Depression rates were higher in the low income group-19.3% compared to the higher income group-5.9%. Also rates among divorced-26.5% were higher than currently married-15.4% </a:t>
            </a:r>
            <a:r>
              <a:rPr lang="en-US" dirty="0" smtClean="0">
                <a:solidFill>
                  <a:srgbClr val="FFFF00"/>
                </a:solidFill>
              </a:rPr>
              <a:t>Evaluate the use of self study.</a:t>
            </a:r>
          </a:p>
          <a:p>
            <a:r>
              <a:rPr lang="en-US" dirty="0" smtClean="0"/>
              <a:t>This shows that factors other than culture are responsible for differing prevalence rates.</a:t>
            </a:r>
          </a:p>
        </p:txBody>
      </p:sp>
    </p:spTree>
    <p:extLst>
      <p:ext uri="{BB962C8B-B14F-4D97-AF65-F5344CB8AC3E}">
        <p14:creationId xmlns:p14="http://schemas.microsoft.com/office/powerpoint/2010/main" val="3577588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terminology correctly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Individualistic</a:t>
            </a:r>
          </a:p>
          <a:p>
            <a:r>
              <a:rPr lang="en-US" dirty="0" smtClean="0"/>
              <a:t>Collectivist</a:t>
            </a:r>
          </a:p>
          <a:p>
            <a:r>
              <a:rPr lang="en-US" dirty="0" smtClean="0"/>
              <a:t>Emic-one culture, culturally specific</a:t>
            </a:r>
          </a:p>
          <a:p>
            <a:r>
              <a:rPr lang="en-US" dirty="0" smtClean="0"/>
              <a:t>Etic (the t represents together)-across cultures, universal </a:t>
            </a:r>
            <a:r>
              <a:rPr lang="en-US" dirty="0" err="1" smtClean="0"/>
              <a:t>behaviours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2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write in this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need a definition of prevalence</a:t>
            </a:r>
          </a:p>
          <a:p>
            <a:r>
              <a:rPr lang="en-US" dirty="0" smtClean="0"/>
              <a:t>You still need to identify the disorders you will discuss. You will need </a:t>
            </a:r>
            <a:r>
              <a:rPr lang="en-US" u="sng" dirty="0" smtClean="0"/>
              <a:t>at least two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need to identify the disorders and describe the symptoms in terms of PEBC (Physiological, Emotional, </a:t>
            </a:r>
            <a:r>
              <a:rPr lang="en-US" dirty="0" err="1" smtClean="0"/>
              <a:t>Behavioural</a:t>
            </a:r>
            <a:r>
              <a:rPr lang="en-US" dirty="0" smtClean="0"/>
              <a:t> and Cognitive).</a:t>
            </a:r>
          </a:p>
          <a:p>
            <a:r>
              <a:rPr lang="en-US" dirty="0" smtClean="0"/>
              <a:t>The disorders you write about will have different gender and cultural variations. It is probably best to deal with gender variations first and then cultural variations.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416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need a number of studies that show differing rates between genders and between cultures.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065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variations in prevalence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Re-cycle </a:t>
            </a:r>
          </a:p>
          <a:p>
            <a:r>
              <a:rPr lang="en-US" dirty="0" smtClean="0"/>
              <a:t>The National Institute of Mental Health in the USA found the lifetime prevalence of depression for Males was 13.2% and Females was 20.2% </a:t>
            </a:r>
            <a:r>
              <a:rPr lang="en-US" b="1" dirty="0" smtClean="0"/>
              <a:t>(Kessler et al 2005)</a:t>
            </a:r>
          </a:p>
          <a:p>
            <a:r>
              <a:rPr lang="en-US" dirty="0" smtClean="0"/>
              <a:t>Nolen-</a:t>
            </a:r>
            <a:r>
              <a:rPr lang="en-US" dirty="0" err="1" smtClean="0"/>
              <a:t>Hoeksema</a:t>
            </a:r>
            <a:r>
              <a:rPr lang="en-US" dirty="0" smtClean="0"/>
              <a:t> (2001) </a:t>
            </a:r>
            <a:r>
              <a:rPr lang="en-US" dirty="0" smtClean="0">
                <a:solidFill>
                  <a:srgbClr val="FFFF00"/>
                </a:solidFill>
              </a:rPr>
              <a:t>Women are about twice as likely as men to develop depression. However there is no single variable that can account for this.</a:t>
            </a:r>
          </a:p>
          <a:p>
            <a:r>
              <a:rPr lang="en-US" dirty="0" smtClean="0"/>
              <a:t>Weisman et al </a:t>
            </a:r>
            <a:r>
              <a:rPr lang="en-US" dirty="0" smtClean="0">
                <a:solidFill>
                  <a:srgbClr val="FFFF00"/>
                </a:solidFill>
              </a:rPr>
              <a:t>found women had a higher prevalence of depression than men in 10 different countries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531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875058"/>
          </a:xfrm>
        </p:spPr>
        <p:txBody>
          <a:bodyPr/>
          <a:lstStyle/>
          <a:p>
            <a:r>
              <a:rPr lang="en-US" dirty="0"/>
              <a:t>You will need to provide explanations for the </a:t>
            </a:r>
            <a:r>
              <a:rPr lang="en-US" dirty="0" smtClean="0"/>
              <a:t>gender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375350"/>
            <a:ext cx="7583487" cy="366237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are the biological explanations for women’s higher prevalence?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Historically it was thought that the hormones </a:t>
            </a:r>
            <a:r>
              <a:rPr lang="en-US" dirty="0" err="1" smtClean="0">
                <a:solidFill>
                  <a:srgbClr val="FFFF00"/>
                </a:solidFill>
              </a:rPr>
              <a:t>oestrogen</a:t>
            </a:r>
            <a:r>
              <a:rPr lang="en-US" dirty="0" smtClean="0">
                <a:solidFill>
                  <a:srgbClr val="FFFF00"/>
                </a:solidFill>
              </a:rPr>
              <a:t> and progesterone could cause women to be vulnerable to depression BUT there is little scientific evidence to support this. </a:t>
            </a:r>
            <a:r>
              <a:rPr lang="en-US" dirty="0"/>
              <a:t>Nolen-</a:t>
            </a:r>
            <a:r>
              <a:rPr lang="en-US" dirty="0" err="1"/>
              <a:t>Hoeksema</a:t>
            </a:r>
            <a:r>
              <a:rPr lang="en-US" dirty="0"/>
              <a:t> (2001) </a:t>
            </a:r>
            <a:endParaRPr lang="en-US" dirty="0" smtClean="0"/>
          </a:p>
          <a:p>
            <a:r>
              <a:rPr lang="en-US" dirty="0" smtClean="0"/>
              <a:t>Weiss et al</a:t>
            </a:r>
            <a:r>
              <a:rPr lang="en-US" dirty="0" smtClean="0">
                <a:solidFill>
                  <a:srgbClr val="FFFF00"/>
                </a:solidFill>
              </a:rPr>
              <a:t> suggested that women have a </a:t>
            </a:r>
            <a:r>
              <a:rPr lang="en-US" dirty="0" err="1" smtClean="0">
                <a:solidFill>
                  <a:srgbClr val="FFFF00"/>
                </a:solidFill>
              </a:rPr>
              <a:t>dysregulated</a:t>
            </a:r>
            <a:r>
              <a:rPr lang="en-US" dirty="0" smtClean="0">
                <a:solidFill>
                  <a:srgbClr val="FFFF00"/>
                </a:solidFill>
              </a:rPr>
              <a:t> response to stress because they are more likely to have been exposed to regular episodes of trauma.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79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841635"/>
          </a:xfrm>
        </p:spPr>
        <p:txBody>
          <a:bodyPr/>
          <a:lstStyle/>
          <a:p>
            <a:r>
              <a:rPr lang="en-US" dirty="0"/>
              <a:t>You will need to provide explanations for the gender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222634"/>
            <a:ext cx="7583487" cy="401077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What are the sociocultural explanations for women’s higher prevalence?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Nolen </a:t>
            </a:r>
            <a:r>
              <a:rPr lang="en-US" dirty="0" err="1" smtClean="0">
                <a:solidFill>
                  <a:srgbClr val="FFFFFF"/>
                </a:solidFill>
              </a:rPr>
              <a:t>Hoeksema</a:t>
            </a:r>
            <a:r>
              <a:rPr lang="en-US" dirty="0" smtClean="0">
                <a:solidFill>
                  <a:srgbClr val="FFFFFF"/>
                </a:solidFill>
              </a:rPr>
              <a:t> (2001) </a:t>
            </a:r>
            <a:r>
              <a:rPr lang="en-US" dirty="0" smtClean="0">
                <a:solidFill>
                  <a:srgbClr val="FFFF00"/>
                </a:solidFill>
              </a:rPr>
              <a:t>Women’s low power and status. This may lead to constrained choices and make women feel like they have a lack of control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The role strain hypothesis</a:t>
            </a:r>
            <a:r>
              <a:rPr lang="en-US" dirty="0" smtClean="0">
                <a:solidFill>
                  <a:srgbClr val="FFFF00"/>
                </a:solidFill>
              </a:rPr>
              <a:t>. Women may have to rely on the role of housewife for identity and self esteem. </a:t>
            </a:r>
            <a:r>
              <a:rPr lang="en-US" dirty="0" smtClean="0">
                <a:solidFill>
                  <a:srgbClr val="FFFFFF"/>
                </a:solidFill>
              </a:rPr>
              <a:t>Brown </a:t>
            </a:r>
            <a:r>
              <a:rPr lang="en-US" dirty="0">
                <a:solidFill>
                  <a:srgbClr val="FFFFFF"/>
                </a:solidFill>
              </a:rPr>
              <a:t>and </a:t>
            </a:r>
            <a:r>
              <a:rPr lang="en-US" dirty="0" smtClean="0">
                <a:solidFill>
                  <a:srgbClr val="FFFFFF"/>
                </a:solidFill>
              </a:rPr>
              <a:t>Harris’s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study </a:t>
            </a:r>
            <a:r>
              <a:rPr lang="en-US" dirty="0" smtClean="0">
                <a:solidFill>
                  <a:srgbClr val="FFFF00"/>
                </a:solidFill>
              </a:rPr>
              <a:t>also supports the idea that women’s social roles carry a number of strains like childcare. </a:t>
            </a:r>
            <a:r>
              <a:rPr lang="en-US" dirty="0" err="1" smtClean="0">
                <a:solidFill>
                  <a:srgbClr val="FFFFFF"/>
                </a:solidFill>
              </a:rPr>
              <a:t>Bebbington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home/small children=depression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205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</a:t>
            </a:r>
            <a:r>
              <a:rPr lang="en-US" dirty="0"/>
              <a:t>variations in prevalence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rgbClr val="FFFF00"/>
                </a:solidFill>
              </a:rPr>
              <a:t>here </a:t>
            </a:r>
            <a:r>
              <a:rPr lang="en-US" dirty="0">
                <a:solidFill>
                  <a:srgbClr val="FFFF00"/>
                </a:solidFill>
              </a:rPr>
              <a:t>are some </a:t>
            </a:r>
            <a:r>
              <a:rPr lang="en-US" dirty="0" err="1" smtClean="0">
                <a:solidFill>
                  <a:srgbClr val="FFFF00"/>
                </a:solidFill>
              </a:rPr>
              <a:t>similarites</a:t>
            </a:r>
            <a:r>
              <a:rPr lang="en-US" dirty="0" smtClean="0">
                <a:solidFill>
                  <a:srgbClr val="FFFF00"/>
                </a:solidFill>
              </a:rPr>
              <a:t> across cultures. </a:t>
            </a:r>
            <a:r>
              <a:rPr lang="en-US" dirty="0">
                <a:solidFill>
                  <a:srgbClr val="FFFF00"/>
                </a:solidFill>
              </a:rPr>
              <a:t>According to the </a:t>
            </a:r>
            <a:r>
              <a:rPr lang="en-US" dirty="0"/>
              <a:t>World Health </a:t>
            </a:r>
            <a:r>
              <a:rPr lang="en-US" dirty="0" err="1"/>
              <a:t>Organisation</a:t>
            </a:r>
            <a:r>
              <a:rPr lang="en-US" dirty="0">
                <a:solidFill>
                  <a:srgbClr val="FFFF00"/>
                </a:solidFill>
              </a:rPr>
              <a:t>, identified common symptoms of major depression in Iran, Japan, Canada and Switzerland? </a:t>
            </a:r>
            <a:r>
              <a:rPr lang="en-US" dirty="0">
                <a:solidFill>
                  <a:srgbClr val="FFFFFF"/>
                </a:solidFill>
              </a:rPr>
              <a:t>Sad effect, loss of enjoyment, lack of energy. An etic approach showing universal symptoms</a:t>
            </a:r>
            <a:r>
              <a:rPr lang="en-US" dirty="0" smtClean="0">
                <a:solidFill>
                  <a:srgbClr val="FFFFFF"/>
                </a:solidFill>
              </a:rPr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5195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Cultural variations in prevalence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However there are many differences</a:t>
            </a:r>
            <a:endParaRPr lang="en-US" dirty="0"/>
          </a:p>
          <a:p>
            <a:r>
              <a:rPr lang="en-US" dirty="0" smtClean="0"/>
              <a:t>Re</a:t>
            </a:r>
            <a:r>
              <a:rPr lang="en-US" dirty="0"/>
              <a:t>-cycle</a:t>
            </a:r>
          </a:p>
          <a:p>
            <a:r>
              <a:rPr lang="en-US" dirty="0"/>
              <a:t>Andrade and </a:t>
            </a:r>
            <a:r>
              <a:rPr lang="en-US" dirty="0" err="1"/>
              <a:t>Caraveo</a:t>
            </a:r>
            <a:r>
              <a:rPr lang="en-US" dirty="0"/>
              <a:t> (2003) found the lifetime prevalence of depression varies across cultures. 17% in USA and 3% in Japan.</a:t>
            </a:r>
          </a:p>
          <a:p>
            <a:r>
              <a:rPr lang="en-US" dirty="0">
                <a:solidFill>
                  <a:srgbClr val="FFFF00"/>
                </a:solidFill>
              </a:rPr>
              <a:t>What do you think the key findings are according to Weisman et al (1996</a:t>
            </a:r>
            <a:r>
              <a:rPr lang="en-US" dirty="0" smtClean="0">
                <a:solidFill>
                  <a:srgbClr val="FFFF00"/>
                </a:solidFill>
              </a:rPr>
              <a:t>)? Varying </a:t>
            </a:r>
            <a:r>
              <a:rPr lang="en-US" dirty="0">
                <a:solidFill>
                  <a:srgbClr val="FFFF00"/>
                </a:solidFill>
              </a:rPr>
              <a:t>rates of depression worldwide. Beirut 19%, Taiwan 1.5%. Different risk factors, social stigma and cultural reluctance to endorse mental symptoms may account for the differences.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26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106328"/>
          </a:xfrm>
        </p:spPr>
        <p:txBody>
          <a:bodyPr/>
          <a:lstStyle/>
          <a:p>
            <a:r>
              <a:rPr lang="en-US" sz="3000" dirty="0"/>
              <a:t>You will need to provide explanations for the cultural differences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721289"/>
            <a:ext cx="7583487" cy="431644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Historically, depression was common in western culture and appeared to be absent in Asian cultures. This has been explained in many ways.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Rack (1982) </a:t>
            </a:r>
            <a:r>
              <a:rPr lang="en-US" dirty="0" smtClean="0">
                <a:solidFill>
                  <a:srgbClr val="FFFF00"/>
                </a:solidFill>
              </a:rPr>
              <a:t>Asians only consult their doctor for physical problems (tiredness, insomnia). Emotional issues are sorted out within the family.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Klienman</a:t>
            </a:r>
            <a:r>
              <a:rPr lang="en-US" dirty="0" smtClean="0">
                <a:solidFill>
                  <a:srgbClr val="FFFF00"/>
                </a:solidFill>
              </a:rPr>
              <a:t> (1982) Neurasthenia in China. 100 patients with neurasthenia were interviewed using DSM III criteria. 87% of the patients could be classified as suffering from depression. 90% complained of headaches, only 9% complained of depressed mood.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9532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153</TotalTime>
  <Words>889</Words>
  <Application>Microsoft Macintosh PowerPoint</Application>
  <PresentationFormat>On-screen Show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Revolution</vt:lpstr>
      <vt:lpstr>Discuss Gender and Cultural variations in prevalence of disorders</vt:lpstr>
      <vt:lpstr>What to write in this essay</vt:lpstr>
      <vt:lpstr>Provide Evidence</vt:lpstr>
      <vt:lpstr>Gender variations in prevalence</vt:lpstr>
      <vt:lpstr>You will need to provide explanations for the gender differences</vt:lpstr>
      <vt:lpstr>You will need to provide explanations for the gender differences</vt:lpstr>
      <vt:lpstr>Cultural variations in prevalence</vt:lpstr>
      <vt:lpstr>Cultural variations in prevalence</vt:lpstr>
      <vt:lpstr>You will need to provide explanations for the cultural differences</vt:lpstr>
      <vt:lpstr>You will need to provide explanations for the cultural differences</vt:lpstr>
      <vt:lpstr>You will need to provide explanations for the cultural differences</vt:lpstr>
      <vt:lpstr>Even within culture there are differences</vt:lpstr>
      <vt:lpstr>Use terminology correctly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and Cultural variations in prevalence</dc:title>
  <dc:creator>Alex Murphy</dc:creator>
  <cp:lastModifiedBy>Alex Murphy</cp:lastModifiedBy>
  <cp:revision>23</cp:revision>
  <dcterms:created xsi:type="dcterms:W3CDTF">2013-01-27T21:02:58Z</dcterms:created>
  <dcterms:modified xsi:type="dcterms:W3CDTF">2013-01-28T17:28:17Z</dcterms:modified>
</cp:coreProperties>
</file>