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1" r:id="rId4"/>
    <p:sldId id="273" r:id="rId5"/>
    <p:sldId id="274" r:id="rId6"/>
    <p:sldId id="282" r:id="rId7"/>
    <p:sldId id="281" r:id="rId8"/>
    <p:sldId id="272" r:id="rId9"/>
    <p:sldId id="278" r:id="rId10"/>
    <p:sldId id="279" r:id="rId11"/>
    <p:sldId id="275" r:id="rId12"/>
    <p:sldId id="283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BC6F-165D-4C66-8A56-65EC555D5290}" type="datetimeFigureOut">
              <a:rPr lang="en-US" smtClean="0"/>
              <a:pPr/>
              <a:t>8/22/13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99B4E-FE17-4BAF-B70C-0BA7C7B8C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9hBfnXACsO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History of psychology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John </a:t>
            </a:r>
            <a:r>
              <a:rPr lang="en-US" dirty="0" smtClean="0"/>
              <a:t>Watson-</a:t>
            </a:r>
            <a:r>
              <a:rPr lang="en-US" dirty="0" err="1" smtClean="0"/>
              <a:t>Behaviourism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“Give </a:t>
            </a:r>
            <a:r>
              <a:rPr lang="en-US" dirty="0"/>
              <a:t>me a dozen healthy infants, well-formed, and my own specified world to bring them up in and I'll guarantee to take any one at random and train him to become any type of specialist I might select – doctor, lawyer, artist, merchant-chief and, yes, even beggar-man and thief, regardless of his talents, penchants, tendencies, abilities, vocations, and race of his </a:t>
            </a:r>
            <a:r>
              <a:rPr lang="en-US" dirty="0" smtClean="0"/>
              <a:t>ancestors”.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Little Albert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s-IS" dirty="0">
              <a:hlinkClick r:id="rId2"/>
            </a:endParaRPr>
          </a:p>
          <a:p>
            <a:r>
              <a:rPr lang="is-IS" dirty="0" smtClean="0">
                <a:hlinkClick r:id="rId2"/>
              </a:rPr>
              <a:t>http</a:t>
            </a:r>
            <a:r>
              <a:rPr lang="is-IS" dirty="0">
                <a:hlinkClick r:id="rId2"/>
              </a:rPr>
              <a:t>://www.youtube.com/watch?v=</a:t>
            </a:r>
            <a:r>
              <a:rPr lang="is-IS" dirty="0" smtClean="0">
                <a:hlinkClick r:id="rId2"/>
              </a:rPr>
              <a:t>9hBfnXACsOI</a:t>
            </a:r>
            <a:endParaRPr lang="is-IS" dirty="0" smtClean="0"/>
          </a:p>
          <a:p>
            <a:endParaRPr lang="is-IS" dirty="0"/>
          </a:p>
          <a:p>
            <a:r>
              <a:rPr lang="is-IS" dirty="0" smtClean="0"/>
              <a:t>Only observable behaviour should be studied.</a:t>
            </a:r>
            <a:endParaRPr lang="is-I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15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reductionist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able mental processes</a:t>
            </a:r>
          </a:p>
          <a:p>
            <a:r>
              <a:rPr lang="en-US" dirty="0" smtClean="0"/>
              <a:t>What about our social interactions</a:t>
            </a:r>
          </a:p>
          <a:p>
            <a:r>
              <a:rPr lang="en-US" dirty="0" smtClean="0"/>
              <a:t>What about our genes</a:t>
            </a:r>
          </a:p>
          <a:p>
            <a:endParaRPr lang="en-US" dirty="0"/>
          </a:p>
          <a:p>
            <a:r>
              <a:rPr lang="en-US" dirty="0" smtClean="0"/>
              <a:t>A range of viewpoints is needed to understand </a:t>
            </a:r>
            <a:r>
              <a:rPr lang="en-US" smtClean="0"/>
              <a:t>behaviour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54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 psychology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Cognitive			Human relationships</a:t>
            </a:r>
          </a:p>
          <a:p>
            <a:r>
              <a:rPr lang="en-US" dirty="0" smtClean="0"/>
              <a:t>Biological			Sport</a:t>
            </a:r>
          </a:p>
          <a:p>
            <a:r>
              <a:rPr lang="en-US" dirty="0" smtClean="0"/>
              <a:t>Sociocultural			Business</a:t>
            </a:r>
          </a:p>
          <a:p>
            <a:r>
              <a:rPr lang="en-US" dirty="0" smtClean="0"/>
              <a:t>Abnormal			Health</a:t>
            </a:r>
          </a:p>
          <a:p>
            <a:r>
              <a:rPr lang="en-US" dirty="0" smtClean="0"/>
              <a:t>Developmental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There is a lot of OVERLAP!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86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The History of Psychology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8600" y="1143000"/>
            <a:ext cx="1905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philosophy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" y="3886200"/>
            <a:ext cx="1905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biology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28600" y="2590800"/>
            <a:ext cx="1905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physics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362200" y="2971800"/>
            <a:ext cx="1295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When did </a:t>
            </a:r>
          </a:p>
          <a:p>
            <a:pPr algn="ctr"/>
            <a:r>
              <a:rPr lang="en-US"/>
              <a:t>psychology </a:t>
            </a:r>
          </a:p>
          <a:p>
            <a:pPr algn="ctr"/>
            <a:r>
              <a:rPr lang="en-US"/>
              <a:t>start?</a:t>
            </a:r>
          </a:p>
          <a:p>
            <a:pPr algn="ctr"/>
            <a:r>
              <a:rPr lang="en-US"/>
              <a:t>1879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3962400" y="2971800"/>
            <a:ext cx="16002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psychoanalysis</a:t>
            </a: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4038600" y="4648200"/>
            <a:ext cx="1447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Behaviorism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6781800" y="3352800"/>
            <a:ext cx="1447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cognitive </a:t>
            </a: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6781800" y="4191000"/>
            <a:ext cx="1447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biological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6781800" y="5029200"/>
            <a:ext cx="1447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sociocultural</a:t>
            </a:r>
          </a:p>
        </p:txBody>
      </p:sp>
      <p:sp>
        <p:nvSpPr>
          <p:cNvPr id="18444" name="Line 14"/>
          <p:cNvSpPr>
            <a:spLocks noChangeShapeType="1"/>
          </p:cNvSpPr>
          <p:nvPr/>
        </p:nvSpPr>
        <p:spPr bwMode="auto">
          <a:xfrm>
            <a:off x="2209800" y="19812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Line 15"/>
          <p:cNvSpPr>
            <a:spLocks noChangeShapeType="1"/>
          </p:cNvSpPr>
          <p:nvPr/>
        </p:nvSpPr>
        <p:spPr bwMode="auto">
          <a:xfrm>
            <a:off x="2133600" y="3276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16"/>
          <p:cNvSpPr>
            <a:spLocks noChangeShapeType="1"/>
          </p:cNvSpPr>
          <p:nvPr/>
        </p:nvSpPr>
        <p:spPr bwMode="auto">
          <a:xfrm flipV="1">
            <a:off x="2133600" y="4114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17"/>
          <p:cNvSpPr>
            <a:spLocks noChangeShapeType="1"/>
          </p:cNvSpPr>
          <p:nvPr/>
        </p:nvSpPr>
        <p:spPr bwMode="auto">
          <a:xfrm>
            <a:off x="37338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21"/>
          <p:cNvSpPr>
            <a:spLocks noChangeShapeType="1"/>
          </p:cNvSpPr>
          <p:nvPr/>
        </p:nvSpPr>
        <p:spPr bwMode="auto">
          <a:xfrm>
            <a:off x="4800600" y="3962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Line 22"/>
          <p:cNvSpPr>
            <a:spLocks noChangeShapeType="1"/>
          </p:cNvSpPr>
          <p:nvPr/>
        </p:nvSpPr>
        <p:spPr bwMode="auto">
          <a:xfrm flipV="1">
            <a:off x="5715000" y="3810000"/>
            <a:ext cx="914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Line 23"/>
          <p:cNvSpPr>
            <a:spLocks noChangeShapeType="1"/>
          </p:cNvSpPr>
          <p:nvPr/>
        </p:nvSpPr>
        <p:spPr bwMode="auto">
          <a:xfrm flipV="1">
            <a:off x="5791200" y="46482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24"/>
          <p:cNvSpPr>
            <a:spLocks noChangeShapeType="1"/>
          </p:cNvSpPr>
          <p:nvPr/>
        </p:nvSpPr>
        <p:spPr bwMode="auto">
          <a:xfrm>
            <a:off x="5791200" y="52578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Text Box 25"/>
          <p:cNvSpPr txBox="1">
            <a:spLocks noChangeArrowheads="1"/>
          </p:cNvSpPr>
          <p:nvPr/>
        </p:nvSpPr>
        <p:spPr bwMode="auto">
          <a:xfrm>
            <a:off x="685800" y="5105400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1800s</a:t>
            </a:r>
          </a:p>
        </p:txBody>
      </p:sp>
      <p:sp>
        <p:nvSpPr>
          <p:cNvPr id="18453" name="Rectangle 26"/>
          <p:cNvSpPr>
            <a:spLocks noChangeArrowheads="1"/>
          </p:cNvSpPr>
          <p:nvPr/>
        </p:nvSpPr>
        <p:spPr bwMode="auto">
          <a:xfrm>
            <a:off x="3200400" y="1295400"/>
            <a:ext cx="4953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Definition of psychology </a:t>
            </a:r>
          </a:p>
        </p:txBody>
      </p:sp>
      <p:sp>
        <p:nvSpPr>
          <p:cNvPr id="18454" name="Text Box 27"/>
          <p:cNvSpPr txBox="1">
            <a:spLocks noChangeArrowheads="1"/>
          </p:cNvSpPr>
          <p:nvPr/>
        </p:nvSpPr>
        <p:spPr bwMode="auto">
          <a:xfrm>
            <a:off x="0" y="609600"/>
            <a:ext cx="376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Where did psychology come from?</a:t>
            </a:r>
            <a:r>
              <a:rPr lang="en-US"/>
              <a:t> </a:t>
            </a:r>
          </a:p>
        </p:txBody>
      </p:sp>
      <p:sp>
        <p:nvSpPr>
          <p:cNvPr id="18455" name="Text Box 28"/>
          <p:cNvSpPr txBox="1">
            <a:spLocks noChangeArrowheads="1"/>
          </p:cNvSpPr>
          <p:nvPr/>
        </p:nvSpPr>
        <p:spPr bwMode="auto">
          <a:xfrm>
            <a:off x="4479925" y="2474913"/>
            <a:ext cx="320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How did psychology develop?</a:t>
            </a:r>
          </a:p>
        </p:txBody>
      </p:sp>
      <p:sp>
        <p:nvSpPr>
          <p:cNvPr id="18456" name="Text Box 29"/>
          <p:cNvSpPr txBox="1">
            <a:spLocks noChangeArrowheads="1"/>
          </p:cNvSpPr>
          <p:nvPr/>
        </p:nvSpPr>
        <p:spPr bwMode="auto">
          <a:xfrm>
            <a:off x="4191000" y="571500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1900-40s</a:t>
            </a:r>
          </a:p>
        </p:txBody>
      </p:sp>
      <p:sp>
        <p:nvSpPr>
          <p:cNvPr id="18457" name="Text Box 30"/>
          <p:cNvSpPr txBox="1">
            <a:spLocks noChangeArrowheads="1"/>
          </p:cNvSpPr>
          <p:nvPr/>
        </p:nvSpPr>
        <p:spPr bwMode="auto">
          <a:xfrm>
            <a:off x="6765925" y="5675313"/>
            <a:ext cx="163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1940s present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separation between body and soul</a:t>
            </a:r>
          </a:p>
          <a:p>
            <a:r>
              <a:rPr lang="en-US" dirty="0" smtClean="0"/>
              <a:t>Back to the ancient Greeks.</a:t>
            </a:r>
          </a:p>
          <a:p>
            <a:r>
              <a:rPr lang="en-US" dirty="0" smtClean="0"/>
              <a:t>Hippocrates proposed the “Wondering womb” to explain the cause of medical pathologies in women. This included a range of physical symptoms but also “hysteria”. This was believed until the 17</a:t>
            </a:r>
            <a:r>
              <a:rPr lang="en-US" baseline="30000" dirty="0" smtClean="0"/>
              <a:t>th</a:t>
            </a:r>
            <a:r>
              <a:rPr lang="en-US" dirty="0" smtClean="0"/>
              <a:t> Century when knowledge of anatomy improved.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38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Trepanning </a:t>
            </a:r>
            <a:endParaRPr lang="en-US" dirty="0"/>
          </a:p>
        </p:txBody>
      </p:sp>
      <p:pic>
        <p:nvPicPr>
          <p:cNvPr id="6" name="Content Placeholder 5" descr="trepanning-300x28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67" r="-360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165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Phrenology-developed in 1796</a:t>
            </a:r>
            <a:endParaRPr lang="en-US" dirty="0"/>
          </a:p>
        </p:txBody>
      </p:sp>
      <p:pic>
        <p:nvPicPr>
          <p:cNvPr id="4" name="Content Placeholder 3" descr="phrenology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863" r="-24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4105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Wilhelm Wundt 1879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psychological laboratory in Leipzig Germany.</a:t>
            </a:r>
          </a:p>
          <a:p>
            <a:endParaRPr lang="en-US" dirty="0"/>
          </a:p>
        </p:txBody>
      </p:sp>
      <p:pic>
        <p:nvPicPr>
          <p:cNvPr id="4" name="Picture 3" descr="Wilhel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514600"/>
            <a:ext cx="30480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31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Sigmund Freud</a:t>
            </a:r>
            <a:endParaRPr lang="en-US" dirty="0"/>
          </a:p>
        </p:txBody>
      </p:sp>
      <p:pic>
        <p:nvPicPr>
          <p:cNvPr id="4" name="Content Placeholder 3" descr="freu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751" r="-877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01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unconscious mind</a:t>
            </a:r>
          </a:p>
          <a:p>
            <a:r>
              <a:rPr lang="en-US" dirty="0" smtClean="0"/>
              <a:t>Case studies</a:t>
            </a:r>
          </a:p>
          <a:p>
            <a:r>
              <a:rPr lang="en-US" dirty="0" smtClean="0"/>
              <a:t>Ego, Id, Superego</a:t>
            </a:r>
          </a:p>
        </p:txBody>
      </p:sp>
    </p:spTree>
    <p:extLst>
      <p:ext uri="{BB962C8B-B14F-4D97-AF65-F5344CB8AC3E}">
        <p14:creationId xmlns:p14="http://schemas.microsoft.com/office/powerpoint/2010/main" val="1547162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Ego Superego</a:t>
            </a:r>
            <a:endParaRPr lang="en-US" dirty="0"/>
          </a:p>
        </p:txBody>
      </p:sp>
      <p:pic>
        <p:nvPicPr>
          <p:cNvPr id="5" name="Content Placeholder 4" descr="homer-simpson-angel-devil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927" r="-579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64152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265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History of psychology</vt:lpstr>
      <vt:lpstr>The History of Psychology</vt:lpstr>
      <vt:lpstr>Philosophy</vt:lpstr>
      <vt:lpstr>Trepanning </vt:lpstr>
      <vt:lpstr>Phrenology-developed in 1796</vt:lpstr>
      <vt:lpstr>Wilhelm Wundt 1879</vt:lpstr>
      <vt:lpstr>Sigmund Freud</vt:lpstr>
      <vt:lpstr>Psychoanalysis</vt:lpstr>
      <vt:lpstr>ID Ego Superego</vt:lpstr>
      <vt:lpstr>John Watson-Behaviourism </vt:lpstr>
      <vt:lpstr>Little Albert</vt:lpstr>
      <vt:lpstr>Too reductionist</vt:lpstr>
      <vt:lpstr>Modern day psychology</vt:lpstr>
    </vt:vector>
  </TitlesOfParts>
  <Company>International School Manila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psychology poster assignment</dc:title>
  <dc:creator>marshalldy</dc:creator>
  <cp:lastModifiedBy>DCS</cp:lastModifiedBy>
  <cp:revision>30</cp:revision>
  <dcterms:created xsi:type="dcterms:W3CDTF">2011-08-07T23:55:26Z</dcterms:created>
  <dcterms:modified xsi:type="dcterms:W3CDTF">2013-08-22T00:50:25Z</dcterms:modified>
</cp:coreProperties>
</file>