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6" r:id="rId39"/>
    <p:sldId id="297" r:id="rId40"/>
    <p:sldId id="298" r:id="rId41"/>
    <p:sldId id="299" r:id="rId42"/>
    <p:sldId id="300" r:id="rId43"/>
    <p:sldId id="293" r:id="rId44"/>
    <p:sldId id="294" r:id="rId45"/>
    <p:sldId id="295" r:id="rId46"/>
    <p:sldId id="301" r:id="rId47"/>
    <p:sldId id="302" r:id="rId48"/>
    <p:sldId id="303" r:id="rId49"/>
    <p:sldId id="304" r:id="rId50"/>
    <p:sldId id="305" r:id="rId51"/>
    <p:sldId id="307"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4" d="100"/>
          <a:sy n="54" d="100"/>
        </p:scale>
        <p:origin x="-147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printerSettings" Target="printerSettings/printerSettings1.bin"/><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4/18/13</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D140825E-4A15-4D39-8176-1F07E904CB30}" type="datetimeFigureOut">
              <a:rPr lang="en-US" smtClean="0"/>
              <a:t>4/18/13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40825E-4A15-4D39-8176-1F07E904CB30}" type="datetimeFigureOut">
              <a:rPr lang="en-US" smtClean="0"/>
              <a:t>4/18/13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D140825E-4A15-4D39-8176-1F07E904CB30}" type="datetimeFigureOut">
              <a:rPr lang="en-US" smtClean="0"/>
              <a:t>4/18/13</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4/18/13</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4/18/13</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4/18/13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4/18/13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4/18/13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40825E-4A15-4D39-8176-1F07E904CB30}" type="datetimeFigureOut">
              <a:rPr lang="en-US" smtClean="0"/>
              <a:t>4/18/13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4/18/13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D140825E-4A15-4D39-8176-1F07E904CB30}" type="datetimeFigureOut">
              <a:rPr lang="en-US" smtClean="0"/>
              <a:t>4/18/13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E4AAA4-6363-4581-962D-1ACCC2D600C5}" type="slidenum">
              <a:rPr lang="en-US" smtClean="0"/>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4/18/13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4/18/13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140825E-4A15-4D39-8176-1F07E904CB30}" type="datetimeFigureOut">
              <a:rPr lang="en-US" smtClean="0"/>
              <a:t>4/18/13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140825E-4A15-4D39-8176-1F07E904CB30}" type="datetimeFigureOut">
              <a:rPr lang="en-US" smtClean="0"/>
              <a:t>4/18/13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D140825E-4A15-4D39-8176-1F07E904CB30}" type="datetimeFigureOut">
              <a:rPr lang="en-US" smtClean="0"/>
              <a:t>4/18/13</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93E4AAA4-6363-4581-962D-1ACCC2D600C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23534" y="2492375"/>
            <a:ext cx="7039416" cy="1470025"/>
          </a:xfrm>
        </p:spPr>
        <p:txBody>
          <a:bodyPr/>
          <a:lstStyle/>
          <a:p>
            <a:r>
              <a:rPr lang="en-US" smtClean="0"/>
              <a:t>Human Relationships</a:t>
            </a:r>
            <a:endParaRPr lang="en-US" dirty="0"/>
          </a:p>
        </p:txBody>
      </p:sp>
      <p:sp>
        <p:nvSpPr>
          <p:cNvPr id="3" name="Subtitle 2"/>
          <p:cNvSpPr>
            <a:spLocks noGrp="1"/>
          </p:cNvSpPr>
          <p:nvPr>
            <p:ph type="subTitle" idx="1"/>
          </p:nvPr>
        </p:nvSpPr>
        <p:spPr/>
        <p:txBody>
          <a:bodyPr/>
          <a:lstStyle/>
          <a:p>
            <a:r>
              <a:rPr lang="en-US" dirty="0"/>
              <a:t>Interpersonal relationships</a:t>
            </a:r>
          </a:p>
        </p:txBody>
      </p:sp>
    </p:spTree>
    <p:extLst>
      <p:ext uri="{BB962C8B-B14F-4D97-AF65-F5344CB8AC3E}">
        <p14:creationId xmlns:p14="http://schemas.microsoft.com/office/powerpoint/2010/main" val="4984756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564396"/>
            <a:ext cx="7583487" cy="5690994"/>
          </a:xfrm>
        </p:spPr>
        <p:txBody>
          <a:bodyPr>
            <a:normAutofit fontScale="92500"/>
          </a:bodyPr>
          <a:lstStyle/>
          <a:p>
            <a:r>
              <a:rPr lang="en-US" b="1" dirty="0"/>
              <a:t>Vasopressin</a:t>
            </a:r>
            <a:endParaRPr lang="en-US" dirty="0"/>
          </a:p>
          <a:p>
            <a:r>
              <a:rPr lang="en-US" b="1" dirty="0"/>
              <a:t>Winslow et al. (1993) Can use in BLOA. Or can use Buss and jealously during the menstrual cycle.</a:t>
            </a:r>
            <a:endParaRPr lang="en-US" dirty="0"/>
          </a:p>
          <a:p>
            <a:r>
              <a:rPr lang="en-US" dirty="0"/>
              <a:t>Vasopressin is associated with long tern commitment. It is also released during sex. An experiment on the role of vasopressin was conducted using prairie voles. These animals tend to form stable pair bonds and have more sex than is necessary for reproduction, just as humans do.</a:t>
            </a:r>
          </a:p>
          <a:p>
            <a:r>
              <a:rPr lang="en-US" dirty="0"/>
              <a:t>When male prairie voles were given a drug that suppressed the effects of vasopressin, they lost their devotion to their mates and no longer protected them from potential suitors.</a:t>
            </a:r>
          </a:p>
          <a:p>
            <a:r>
              <a:rPr lang="en-US" dirty="0"/>
              <a:t>This provides evidence that </a:t>
            </a:r>
            <a:r>
              <a:rPr lang="en-US" b="1" dirty="0"/>
              <a:t>vasopressin</a:t>
            </a:r>
            <a:r>
              <a:rPr lang="en-US" dirty="0"/>
              <a:t> plays an important role in males’ attachment and mating behavior</a:t>
            </a:r>
          </a:p>
          <a:p>
            <a:endParaRPr lang="en-US" dirty="0"/>
          </a:p>
        </p:txBody>
      </p:sp>
    </p:spTree>
    <p:extLst>
      <p:ext uri="{BB962C8B-B14F-4D97-AF65-F5344CB8AC3E}">
        <p14:creationId xmlns:p14="http://schemas.microsoft.com/office/powerpoint/2010/main" val="1831597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0"/>
            <a:ext cx="7583487" cy="1218122"/>
          </a:xfrm>
        </p:spPr>
        <p:txBody>
          <a:bodyPr/>
          <a:lstStyle/>
          <a:p>
            <a:r>
              <a:rPr lang="en-US" dirty="0"/>
              <a:t>Evaluation</a:t>
            </a:r>
            <a:br>
              <a:rPr lang="en-US" dirty="0"/>
            </a:br>
            <a:endParaRPr lang="en-US" dirty="0"/>
          </a:p>
        </p:txBody>
      </p:sp>
      <p:sp>
        <p:nvSpPr>
          <p:cNvPr id="3" name="Content Placeholder 2"/>
          <p:cNvSpPr>
            <a:spLocks noGrp="1"/>
          </p:cNvSpPr>
          <p:nvPr>
            <p:ph idx="1"/>
          </p:nvPr>
        </p:nvSpPr>
        <p:spPr/>
        <p:txBody>
          <a:bodyPr>
            <a:normAutofit/>
          </a:bodyPr>
          <a:lstStyle/>
          <a:p>
            <a:r>
              <a:rPr lang="en-US" dirty="0" smtClean="0"/>
              <a:t>+ </a:t>
            </a:r>
            <a:r>
              <a:rPr lang="en-US" dirty="0"/>
              <a:t>Research indicates that there are universal biological systems involved in attraction and love.</a:t>
            </a:r>
          </a:p>
          <a:p>
            <a:r>
              <a:rPr lang="en-US" dirty="0"/>
              <a:t>- Data from brain imaging can indicate activity in an area, but the brain is complex and it is not yet possible to explain human attraction.</a:t>
            </a:r>
          </a:p>
          <a:p>
            <a:r>
              <a:rPr lang="en-US" dirty="0"/>
              <a:t>- Evolutionary theories cannot explain attraction and love between same sex partners as they do not produce offspring.</a:t>
            </a:r>
          </a:p>
          <a:p>
            <a:r>
              <a:rPr lang="en-US" dirty="0"/>
              <a:t>- Cultural factors in attraction are ignored.</a:t>
            </a:r>
          </a:p>
          <a:p>
            <a:endParaRPr lang="en-US" dirty="0"/>
          </a:p>
        </p:txBody>
      </p:sp>
    </p:spTree>
    <p:extLst>
      <p:ext uri="{BB962C8B-B14F-4D97-AF65-F5344CB8AC3E}">
        <p14:creationId xmlns:p14="http://schemas.microsoft.com/office/powerpoint/2010/main" val="11279174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0"/>
            <a:ext cx="7583487" cy="1447800"/>
          </a:xfrm>
        </p:spPr>
        <p:txBody>
          <a:bodyPr/>
          <a:lstStyle/>
          <a:p>
            <a:r>
              <a:rPr lang="en-US" dirty="0"/>
              <a:t>Psychological/Cognitive</a:t>
            </a:r>
            <a:br>
              <a:rPr lang="en-US" dirty="0"/>
            </a:br>
            <a:endParaRPr lang="en-US" dirty="0"/>
          </a:p>
        </p:txBody>
      </p:sp>
      <p:sp>
        <p:nvSpPr>
          <p:cNvPr id="3" name="Content Placeholder 2"/>
          <p:cNvSpPr>
            <a:spLocks noGrp="1"/>
          </p:cNvSpPr>
          <p:nvPr>
            <p:ph idx="1"/>
          </p:nvPr>
        </p:nvSpPr>
        <p:spPr>
          <a:xfrm>
            <a:off x="779463" y="1505057"/>
            <a:ext cx="7583487" cy="4468136"/>
          </a:xfrm>
        </p:spPr>
        <p:txBody>
          <a:bodyPr>
            <a:normAutofit/>
          </a:bodyPr>
          <a:lstStyle/>
          <a:p>
            <a:r>
              <a:rPr lang="en-US" u="sng" dirty="0" smtClean="0"/>
              <a:t>Similarity</a:t>
            </a:r>
            <a:endParaRPr lang="en-US" dirty="0"/>
          </a:p>
          <a:p>
            <a:r>
              <a:rPr lang="en-US" b="1" u="sng" dirty="0" err="1"/>
              <a:t>Morry</a:t>
            </a:r>
            <a:r>
              <a:rPr lang="en-US" b="1" u="sng" dirty="0"/>
              <a:t> (2007)</a:t>
            </a:r>
            <a:r>
              <a:rPr lang="en-US" dirty="0"/>
              <a:t> </a:t>
            </a:r>
            <a:r>
              <a:rPr lang="en-US" b="1" dirty="0"/>
              <a:t>Attraction-Similarity model</a:t>
            </a:r>
            <a:r>
              <a:rPr lang="en-US" dirty="0"/>
              <a:t> </a:t>
            </a:r>
            <a:r>
              <a:rPr lang="en-US" i="1" dirty="0"/>
              <a:t>(Opposites don’t attract!) </a:t>
            </a:r>
            <a:r>
              <a:rPr lang="en-US" dirty="0"/>
              <a:t>Couples tend to be similar in age, religion, social class, cultural background, personality, education, intelligence, physical attractiveness and attitudes.</a:t>
            </a:r>
          </a:p>
          <a:p>
            <a:r>
              <a:rPr lang="en-US" dirty="0"/>
              <a:t>She states that attraction predicts perceptions of similarity. This has a psychological benefit according to </a:t>
            </a:r>
            <a:r>
              <a:rPr lang="en-US" b="1" u="sng" dirty="0"/>
              <a:t>Byrne</a:t>
            </a:r>
            <a:r>
              <a:rPr lang="en-US" dirty="0"/>
              <a:t> as it validates one’s opinions and self esteem.</a:t>
            </a:r>
          </a:p>
          <a:p>
            <a:endParaRPr lang="en-US" dirty="0"/>
          </a:p>
        </p:txBody>
      </p:sp>
    </p:spTree>
    <p:extLst>
      <p:ext uri="{BB962C8B-B14F-4D97-AF65-F5344CB8AC3E}">
        <p14:creationId xmlns:p14="http://schemas.microsoft.com/office/powerpoint/2010/main" val="31583552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705495"/>
            <a:ext cx="7583487" cy="5332235"/>
          </a:xfrm>
        </p:spPr>
        <p:txBody>
          <a:bodyPr>
            <a:normAutofit lnSpcReduction="10000"/>
          </a:bodyPr>
          <a:lstStyle/>
          <a:p>
            <a:r>
              <a:rPr lang="en-AU" u="sng" dirty="0"/>
              <a:t>Evidence</a:t>
            </a:r>
            <a:endParaRPr lang="en-US" dirty="0"/>
          </a:p>
          <a:p>
            <a:r>
              <a:rPr lang="en-AU" dirty="0"/>
              <a:t>Markey &amp; Markey (2007)</a:t>
            </a:r>
            <a:endParaRPr lang="en-US" dirty="0"/>
          </a:p>
          <a:p>
            <a:r>
              <a:rPr lang="en-AU" dirty="0"/>
              <a:t>Demonstrated how single people looking for romance tended to describe their ideal partners as similar. </a:t>
            </a:r>
            <a:endParaRPr lang="en-US" dirty="0"/>
          </a:p>
          <a:p>
            <a:r>
              <a:rPr lang="en-AU" u="sng" dirty="0"/>
              <a:t>Method:</a:t>
            </a:r>
            <a:r>
              <a:rPr lang="en-AU" dirty="0"/>
              <a:t> Around 200 single participants were recruited using a self selected sample through advertisements. They were interested in finding a romantic partner. They completed a questionnaire, which rated their own personality and then described the personality of their romantic ideal. There were also filler questions. </a:t>
            </a:r>
            <a:endParaRPr lang="en-US" dirty="0"/>
          </a:p>
          <a:p>
            <a:r>
              <a:rPr lang="en-AU" u="sng" dirty="0"/>
              <a:t>Results</a:t>
            </a:r>
            <a:r>
              <a:rPr lang="en-AU" dirty="0"/>
              <a:t> showed that all participants wanted a romantic partner similar to themselves. Warm </a:t>
            </a:r>
            <a:r>
              <a:rPr lang="en-AU" dirty="0" smtClean="0"/>
              <a:t>- </a:t>
            </a:r>
            <a:r>
              <a:rPr lang="en-AU" dirty="0"/>
              <a:t>warm, dominate </a:t>
            </a:r>
            <a:r>
              <a:rPr lang="en-AU" dirty="0" smtClean="0"/>
              <a:t>- </a:t>
            </a:r>
            <a:r>
              <a:rPr lang="en-AU" dirty="0"/>
              <a:t>dominate.</a:t>
            </a:r>
            <a:endParaRPr lang="en-US" dirty="0"/>
          </a:p>
          <a:p>
            <a:endParaRPr lang="en-US" dirty="0"/>
          </a:p>
        </p:txBody>
      </p:sp>
    </p:spTree>
    <p:extLst>
      <p:ext uri="{BB962C8B-B14F-4D97-AF65-F5344CB8AC3E}">
        <p14:creationId xmlns:p14="http://schemas.microsoft.com/office/powerpoint/2010/main" val="9759613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1081759"/>
            <a:ext cx="7583487" cy="4955971"/>
          </a:xfrm>
        </p:spPr>
        <p:txBody>
          <a:bodyPr>
            <a:normAutofit/>
          </a:bodyPr>
          <a:lstStyle/>
          <a:p>
            <a:r>
              <a:rPr lang="en-AU" u="sng" dirty="0"/>
              <a:t>Evaluation:</a:t>
            </a:r>
            <a:endParaRPr lang="en-US" dirty="0"/>
          </a:p>
          <a:p>
            <a:r>
              <a:rPr lang="en-AU" dirty="0"/>
              <a:t>+Large  sample increases the validity</a:t>
            </a:r>
            <a:endParaRPr lang="en-US" dirty="0"/>
          </a:p>
          <a:p>
            <a:r>
              <a:rPr lang="en-AU" dirty="0"/>
              <a:t>- Participants were young Americans so not possible to generalize findings</a:t>
            </a:r>
            <a:endParaRPr lang="en-US" dirty="0"/>
          </a:p>
          <a:p>
            <a:r>
              <a:rPr lang="en-AU" dirty="0"/>
              <a:t>- Self report questionnaires can lack reliability</a:t>
            </a:r>
            <a:endParaRPr lang="en-US" dirty="0"/>
          </a:p>
          <a:p>
            <a:r>
              <a:rPr lang="en-AU" u="sng" dirty="0"/>
              <a:t>- However</a:t>
            </a:r>
            <a:r>
              <a:rPr lang="en-AU" dirty="0"/>
              <a:t>, a follow up study with couples however showed those in relationships that consisted of opposites of the specific trait </a:t>
            </a:r>
            <a:r>
              <a:rPr lang="en-AU" b="1" dirty="0"/>
              <a:t>submissive/dominant</a:t>
            </a:r>
            <a:r>
              <a:rPr lang="en-AU" dirty="0"/>
              <a:t> were the most harmonious. This indicates that certain “different” traits complement each other.</a:t>
            </a:r>
            <a:endParaRPr lang="en-US" dirty="0"/>
          </a:p>
          <a:p>
            <a:endParaRPr lang="en-US" dirty="0"/>
          </a:p>
        </p:txBody>
      </p:sp>
    </p:spTree>
    <p:extLst>
      <p:ext uri="{BB962C8B-B14F-4D97-AF65-F5344CB8AC3E}">
        <p14:creationId xmlns:p14="http://schemas.microsoft.com/office/powerpoint/2010/main" val="5362227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752528"/>
            <a:ext cx="7583487" cy="5285202"/>
          </a:xfrm>
        </p:spPr>
        <p:txBody>
          <a:bodyPr/>
          <a:lstStyle/>
          <a:p>
            <a:r>
              <a:rPr lang="en-US" u="sng" dirty="0"/>
              <a:t>Self Esteem</a:t>
            </a:r>
            <a:endParaRPr lang="en-US" dirty="0"/>
          </a:p>
          <a:p>
            <a:r>
              <a:rPr lang="en-US" b="1" u="sng" dirty="0" err="1"/>
              <a:t>Kiesler</a:t>
            </a:r>
            <a:r>
              <a:rPr lang="en-US" b="1" u="sng" dirty="0"/>
              <a:t> and </a:t>
            </a:r>
            <a:r>
              <a:rPr lang="en-US" b="1" u="sng" dirty="0" err="1"/>
              <a:t>Baral</a:t>
            </a:r>
            <a:r>
              <a:rPr lang="en-US" b="1" u="sng" dirty="0"/>
              <a:t> (1970).</a:t>
            </a:r>
            <a:r>
              <a:rPr lang="en-US" dirty="0"/>
              <a:t> The role of self esteem in relationship formation. They were give an IQ test. One group were told that their scores were “off the charts” high  and another group were told that their scores were extremely low. Scores were given individually and afterwards when they were waiting for their pay in a waiting room an attractive female entered.</a:t>
            </a:r>
          </a:p>
          <a:p>
            <a:r>
              <a:rPr lang="en-US" dirty="0"/>
              <a:t>They found that men who had a self-esteem boost (high IQ scores), engaged in conversation with a very attractive woman more quickly and were more engaged than men who were given low scores.</a:t>
            </a:r>
          </a:p>
          <a:p>
            <a:endParaRPr lang="en-US" dirty="0"/>
          </a:p>
        </p:txBody>
      </p:sp>
    </p:spTree>
    <p:extLst>
      <p:ext uri="{BB962C8B-B14F-4D97-AF65-F5344CB8AC3E}">
        <p14:creationId xmlns:p14="http://schemas.microsoft.com/office/powerpoint/2010/main" val="23078498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0"/>
            <a:ext cx="7583487" cy="1447800"/>
          </a:xfrm>
        </p:spPr>
        <p:txBody>
          <a:bodyPr/>
          <a:lstStyle/>
          <a:p>
            <a:r>
              <a:rPr lang="en-US" dirty="0"/>
              <a:t>Social</a:t>
            </a:r>
            <a:br>
              <a:rPr lang="en-US" dirty="0"/>
            </a:br>
            <a:endParaRPr lang="en-US" dirty="0"/>
          </a:p>
        </p:txBody>
      </p:sp>
      <p:sp>
        <p:nvSpPr>
          <p:cNvPr id="3" name="Content Placeholder 2"/>
          <p:cNvSpPr>
            <a:spLocks noGrp="1"/>
          </p:cNvSpPr>
          <p:nvPr>
            <p:ph idx="1"/>
          </p:nvPr>
        </p:nvSpPr>
        <p:spPr>
          <a:xfrm>
            <a:off x="779463" y="1340441"/>
            <a:ext cx="7583487" cy="4697289"/>
          </a:xfrm>
        </p:spPr>
        <p:txBody>
          <a:bodyPr>
            <a:normAutofit fontScale="85000" lnSpcReduction="20000"/>
          </a:bodyPr>
          <a:lstStyle/>
          <a:p>
            <a:r>
              <a:rPr lang="en-US" u="sng" dirty="0"/>
              <a:t>Proximity and familiarity</a:t>
            </a:r>
            <a:endParaRPr lang="en-US" dirty="0"/>
          </a:p>
          <a:p>
            <a:r>
              <a:rPr lang="en-US" b="1" u="sng" dirty="0" err="1"/>
              <a:t>Festinger</a:t>
            </a:r>
            <a:r>
              <a:rPr lang="en-US" b="1" u="sng" dirty="0"/>
              <a:t> et al (1950</a:t>
            </a:r>
            <a:r>
              <a:rPr lang="en-US" dirty="0"/>
              <a:t>): </a:t>
            </a:r>
            <a:r>
              <a:rPr lang="en-US" u="sng" dirty="0"/>
              <a:t>Proximity</a:t>
            </a:r>
            <a:r>
              <a:rPr lang="en-US" dirty="0"/>
              <a:t>. The smaller the distance between individuals the greater the chance of attraction taking place. </a:t>
            </a:r>
          </a:p>
          <a:p>
            <a:r>
              <a:rPr lang="en-AU" dirty="0"/>
              <a:t>Investigated the formation of friendship formation in Westgate housing (dorm for student couples). A </a:t>
            </a:r>
            <a:r>
              <a:rPr lang="en-AU" u="sng" dirty="0"/>
              <a:t>field study</a:t>
            </a:r>
            <a:r>
              <a:rPr lang="en-AU" dirty="0"/>
              <a:t> using observations and interviews. Found that the more exposure and proximity there was, the more likely that residents would become friends. 10 times as many friendships developed  with people who lived in the same building, and even more with people who lived next door.</a:t>
            </a:r>
            <a:endParaRPr lang="en-US" dirty="0"/>
          </a:p>
          <a:p>
            <a:r>
              <a:rPr lang="en-AU" u="sng" dirty="0"/>
              <a:t>Conclusion</a:t>
            </a:r>
            <a:r>
              <a:rPr lang="en-AU" dirty="0"/>
              <a:t>: Familiarity; as a result of proximity is the cause of attraction</a:t>
            </a:r>
            <a:endParaRPr lang="en-US" dirty="0"/>
          </a:p>
          <a:p>
            <a:r>
              <a:rPr lang="en-AU" dirty="0"/>
              <a:t>Links back with </a:t>
            </a:r>
            <a:r>
              <a:rPr lang="en-AU" dirty="0" err="1"/>
              <a:t>Morry’s</a:t>
            </a:r>
            <a:r>
              <a:rPr lang="en-AU" dirty="0"/>
              <a:t> theory as greater familiarity will lead to greater awareness of potential similarities.</a:t>
            </a:r>
            <a:endParaRPr lang="en-US" dirty="0"/>
          </a:p>
          <a:p>
            <a:endParaRPr lang="en-US" dirty="0"/>
          </a:p>
        </p:txBody>
      </p:sp>
    </p:spTree>
    <p:extLst>
      <p:ext uri="{BB962C8B-B14F-4D97-AF65-F5344CB8AC3E}">
        <p14:creationId xmlns:p14="http://schemas.microsoft.com/office/powerpoint/2010/main" val="26469956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846594"/>
            <a:ext cx="7583487" cy="5191136"/>
          </a:xfrm>
        </p:spPr>
        <p:txBody>
          <a:bodyPr>
            <a:normAutofit lnSpcReduction="10000"/>
          </a:bodyPr>
          <a:lstStyle/>
          <a:p>
            <a:r>
              <a:rPr lang="en-US" b="1" u="sng" dirty="0" err="1"/>
              <a:t>Zajonc</a:t>
            </a:r>
            <a:r>
              <a:rPr lang="en-US" b="1" u="sng" dirty="0"/>
              <a:t> et al (1971)</a:t>
            </a:r>
            <a:r>
              <a:rPr lang="en-US" dirty="0"/>
              <a:t>: </a:t>
            </a:r>
            <a:r>
              <a:rPr lang="en-US" u="sng" dirty="0"/>
              <a:t>Exposure</a:t>
            </a:r>
            <a:r>
              <a:rPr lang="en-US" dirty="0"/>
              <a:t>. Photo’s of strangers who appeared more often were rated more positively. We like the familiar</a:t>
            </a:r>
            <a:r>
              <a:rPr lang="en-US" dirty="0" smtClean="0"/>
              <a:t>.</a:t>
            </a:r>
            <a:endParaRPr lang="en-US" dirty="0"/>
          </a:p>
          <a:p>
            <a:r>
              <a:rPr lang="en-US" u="sng" dirty="0"/>
              <a:t>Evaluation</a:t>
            </a:r>
            <a:endParaRPr lang="en-US" dirty="0"/>
          </a:p>
          <a:p>
            <a:r>
              <a:rPr lang="en-AU" dirty="0"/>
              <a:t>+ Interaction provides us with a sense of connectedness and attachment-a basic human need.</a:t>
            </a:r>
            <a:r>
              <a:rPr lang="en-AU" u="sng" dirty="0"/>
              <a:t> </a:t>
            </a:r>
            <a:endParaRPr lang="en-US" dirty="0"/>
          </a:p>
          <a:p>
            <a:r>
              <a:rPr lang="en-AU" dirty="0"/>
              <a:t>+ Proximity and familiarity are becoming more relevant and easily achieved with the introduction of the internet and social media. We can gain “psychological proximity” without “geographical proximity”.</a:t>
            </a:r>
            <a:endParaRPr lang="en-US" dirty="0"/>
          </a:p>
          <a:p>
            <a:r>
              <a:rPr lang="en-AU" dirty="0"/>
              <a:t>- Doesn't explain on its own why attraction occurs but rather indicates factors which increase the likely hood of them.</a:t>
            </a:r>
            <a:endParaRPr lang="en-US" dirty="0"/>
          </a:p>
          <a:p>
            <a:endParaRPr lang="en-US" dirty="0"/>
          </a:p>
        </p:txBody>
      </p:sp>
    </p:spTree>
    <p:extLst>
      <p:ext uri="{BB962C8B-B14F-4D97-AF65-F5344CB8AC3E}">
        <p14:creationId xmlns:p14="http://schemas.microsoft.com/office/powerpoint/2010/main" val="892237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u="sng" dirty="0"/>
              <a:t>The role of culture</a:t>
            </a:r>
            <a:endParaRPr lang="en-US" dirty="0"/>
          </a:p>
          <a:p>
            <a:r>
              <a:rPr lang="en-US" dirty="0"/>
              <a:t>This overlaps with another learning outcome (Explain the role that culture plays in the formation and maintenance of relationships)</a:t>
            </a:r>
          </a:p>
          <a:p>
            <a:endParaRPr lang="en-US" dirty="0"/>
          </a:p>
        </p:txBody>
      </p:sp>
    </p:spTree>
    <p:extLst>
      <p:ext uri="{BB962C8B-B14F-4D97-AF65-F5344CB8AC3E}">
        <p14:creationId xmlns:p14="http://schemas.microsoft.com/office/powerpoint/2010/main" val="6769905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752528"/>
            <a:ext cx="7583487" cy="5285202"/>
          </a:xfrm>
        </p:spPr>
        <p:txBody>
          <a:bodyPr>
            <a:normAutofit lnSpcReduction="10000"/>
          </a:bodyPr>
          <a:lstStyle/>
          <a:p>
            <a:r>
              <a:rPr lang="en-AU" b="1" dirty="0"/>
              <a:t>Buss (1994).</a:t>
            </a:r>
            <a:r>
              <a:rPr lang="en-AU" dirty="0"/>
              <a:t> Large cross cultural study. International Mate selection Project with over 10,000 participants. Found that some characteristics such as a prerequisite for love in a relationship </a:t>
            </a:r>
            <a:r>
              <a:rPr lang="en-AU" b="1" dirty="0"/>
              <a:t>were universal across cultures</a:t>
            </a:r>
            <a:r>
              <a:rPr lang="en-AU" dirty="0"/>
              <a:t>. Also in 36 out of 37 cultures women ranked </a:t>
            </a:r>
            <a:r>
              <a:rPr lang="en-AU" u="sng" dirty="0"/>
              <a:t>financial prospects</a:t>
            </a:r>
            <a:r>
              <a:rPr lang="en-AU" dirty="0"/>
              <a:t> as more important than males. In all 37, men preferred </a:t>
            </a:r>
            <a:r>
              <a:rPr lang="en-AU" u="sng" dirty="0"/>
              <a:t>younger mates</a:t>
            </a:r>
            <a:r>
              <a:rPr lang="en-AU" dirty="0"/>
              <a:t> and women preferred older mates. </a:t>
            </a:r>
            <a:r>
              <a:rPr lang="en-AU" u="sng" dirty="0"/>
              <a:t>Physical attractiveness</a:t>
            </a:r>
            <a:r>
              <a:rPr lang="en-AU" dirty="0"/>
              <a:t> was also valued more by men than by women but there was cross-cultural agreement in attractiveness (clear skin and full lips). The degree of agreement in sex differences across cultures led Buss to view mate selection preferences as universal. This links with the evolutionary approach and supports it. However there were some </a:t>
            </a:r>
            <a:r>
              <a:rPr lang="en-AU" u="sng" dirty="0"/>
              <a:t>differences</a:t>
            </a:r>
            <a:r>
              <a:rPr lang="en-AU" dirty="0"/>
              <a:t>. </a:t>
            </a:r>
            <a:r>
              <a:rPr lang="en-AU" u="sng" dirty="0"/>
              <a:t>Chastity</a:t>
            </a:r>
            <a:r>
              <a:rPr lang="en-AU" dirty="0"/>
              <a:t> was valued differently amongst cultures. Highly valued in China, India and Taiwan but NOT in Scandinavia and the Netherlands.</a:t>
            </a:r>
            <a:endParaRPr lang="en-US" dirty="0"/>
          </a:p>
          <a:p>
            <a:endParaRPr lang="en-US" dirty="0"/>
          </a:p>
        </p:txBody>
      </p:sp>
    </p:spTree>
    <p:extLst>
      <p:ext uri="{BB962C8B-B14F-4D97-AF65-F5344CB8AC3E}">
        <p14:creationId xmlns:p14="http://schemas.microsoft.com/office/powerpoint/2010/main" val="176267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Outcomes</a:t>
            </a:r>
            <a:endParaRPr lang="en-US" dirty="0"/>
          </a:p>
        </p:txBody>
      </p:sp>
      <p:sp>
        <p:nvSpPr>
          <p:cNvPr id="3" name="Content Placeholder 2"/>
          <p:cNvSpPr>
            <a:spLocks noGrp="1"/>
          </p:cNvSpPr>
          <p:nvPr>
            <p:ph idx="1"/>
          </p:nvPr>
        </p:nvSpPr>
        <p:spPr/>
        <p:txBody>
          <a:bodyPr/>
          <a:lstStyle/>
          <a:p>
            <a:pPr lvl="0"/>
            <a:r>
              <a:rPr lang="en-US" dirty="0"/>
              <a:t>Examine biological, psychological and social origins of attraction (Nov 2011 biological with psychological/social)</a:t>
            </a:r>
          </a:p>
          <a:p>
            <a:pPr lvl="0"/>
            <a:r>
              <a:rPr lang="en-US" dirty="0"/>
              <a:t>Discuss the role of communication in maintaining relationships</a:t>
            </a:r>
          </a:p>
          <a:p>
            <a:pPr lvl="0"/>
            <a:r>
              <a:rPr lang="en-US" dirty="0"/>
              <a:t>Explain the role that culture plays in the formation and maintenance of relationships</a:t>
            </a:r>
          </a:p>
          <a:p>
            <a:pPr lvl="0"/>
            <a:r>
              <a:rPr lang="en-US" dirty="0" err="1"/>
              <a:t>Analyse</a:t>
            </a:r>
            <a:r>
              <a:rPr lang="en-US" dirty="0"/>
              <a:t> why relationships may change or end (2012</a:t>
            </a:r>
            <a:r>
              <a:rPr lang="en-US" dirty="0" smtClean="0"/>
              <a:t>)</a:t>
            </a:r>
            <a:endParaRPr lang="en-US" dirty="0"/>
          </a:p>
        </p:txBody>
      </p:sp>
    </p:spTree>
    <p:extLst>
      <p:ext uri="{BB962C8B-B14F-4D97-AF65-F5344CB8AC3E}">
        <p14:creationId xmlns:p14="http://schemas.microsoft.com/office/powerpoint/2010/main" val="4065418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681979"/>
            <a:ext cx="7583487" cy="5355751"/>
          </a:xfrm>
        </p:spPr>
        <p:txBody>
          <a:bodyPr>
            <a:normAutofit fontScale="92500" lnSpcReduction="20000"/>
          </a:bodyPr>
          <a:lstStyle/>
          <a:p>
            <a:r>
              <a:rPr lang="en-AU" dirty="0"/>
              <a:t>Also highlighted differences between what men and women found attractive </a:t>
            </a:r>
            <a:endParaRPr lang="en-US" dirty="0"/>
          </a:p>
          <a:p>
            <a:pPr marL="0" indent="0">
              <a:buNone/>
            </a:pPr>
            <a:r>
              <a:rPr lang="en-AU" dirty="0"/>
              <a:t>Evaluation</a:t>
            </a:r>
            <a:endParaRPr lang="en-US" dirty="0"/>
          </a:p>
          <a:p>
            <a:r>
              <a:rPr lang="en-AU" dirty="0"/>
              <a:t>+ Wide sampling</a:t>
            </a:r>
            <a:endParaRPr lang="en-US" dirty="0"/>
          </a:p>
          <a:p>
            <a:r>
              <a:rPr lang="en-AU" dirty="0"/>
              <a:t>- Samples within each country were not representative</a:t>
            </a:r>
            <a:endParaRPr lang="en-US" dirty="0"/>
          </a:p>
          <a:p>
            <a:r>
              <a:rPr lang="en-AU" dirty="0"/>
              <a:t>- There were problems with translating the questionnaire and responses accurately</a:t>
            </a:r>
            <a:endParaRPr lang="en-US" dirty="0"/>
          </a:p>
          <a:p>
            <a:r>
              <a:rPr lang="en-AU" dirty="0"/>
              <a:t>- Doesn't account for personal variations in what is found to be </a:t>
            </a:r>
            <a:r>
              <a:rPr lang="en-AU" dirty="0" smtClean="0"/>
              <a:t>attractive</a:t>
            </a:r>
            <a:endParaRPr lang="en-US" dirty="0"/>
          </a:p>
          <a:p>
            <a:r>
              <a:rPr lang="en-AU" u="sng" dirty="0"/>
              <a:t>Conclusion </a:t>
            </a:r>
            <a:r>
              <a:rPr lang="en-AU" dirty="0" smtClean="0"/>
              <a:t>Attraction </a:t>
            </a:r>
            <a:r>
              <a:rPr lang="en-AU" dirty="0"/>
              <a:t>and its origins is complex and based on an interaction of biological, cognitive and social </a:t>
            </a:r>
            <a:r>
              <a:rPr lang="en-AU" dirty="0" err="1" smtClean="0"/>
              <a:t>factors.With</a:t>
            </a:r>
            <a:r>
              <a:rPr lang="en-AU" dirty="0" smtClean="0"/>
              <a:t> </a:t>
            </a:r>
            <a:r>
              <a:rPr lang="en-AU" dirty="0"/>
              <a:t>so many divorces occurring today, perhaps the maintenance of a relationship is just as important as the attraction that causes it</a:t>
            </a:r>
            <a:r>
              <a:rPr lang="en-AU" dirty="0" smtClean="0"/>
              <a:t>.</a:t>
            </a:r>
            <a:endParaRPr lang="en-US" dirty="0"/>
          </a:p>
          <a:p>
            <a:endParaRPr lang="en-US" dirty="0"/>
          </a:p>
        </p:txBody>
      </p:sp>
    </p:spTree>
    <p:extLst>
      <p:ext uri="{BB962C8B-B14F-4D97-AF65-F5344CB8AC3E}">
        <p14:creationId xmlns:p14="http://schemas.microsoft.com/office/powerpoint/2010/main" val="14780764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493847"/>
            <a:ext cx="7583487" cy="1693187"/>
          </a:xfrm>
        </p:spPr>
        <p:txBody>
          <a:bodyPr/>
          <a:lstStyle/>
          <a:p>
            <a:pPr lvl="0"/>
            <a:r>
              <a:rPr lang="en-US" sz="3200" dirty="0"/>
              <a:t>Discuss the role of communication in maintaining relationships</a:t>
            </a:r>
            <a:br>
              <a:rPr lang="en-US" sz="3200" dirty="0"/>
            </a:br>
            <a:endParaRPr lang="en-US" sz="3200" dirty="0"/>
          </a:p>
        </p:txBody>
      </p:sp>
      <p:sp>
        <p:nvSpPr>
          <p:cNvPr id="3" name="Content Placeholder 2"/>
          <p:cNvSpPr>
            <a:spLocks noGrp="1"/>
          </p:cNvSpPr>
          <p:nvPr>
            <p:ph idx="1"/>
          </p:nvPr>
        </p:nvSpPr>
        <p:spPr>
          <a:xfrm>
            <a:off x="779463" y="1904838"/>
            <a:ext cx="7583487" cy="4132892"/>
          </a:xfrm>
        </p:spPr>
        <p:txBody>
          <a:bodyPr/>
          <a:lstStyle/>
          <a:p>
            <a:r>
              <a:rPr lang="en-US" u="sng" dirty="0"/>
              <a:t> Role of attributions (links to cognitive in general learning outcome)</a:t>
            </a:r>
            <a:endParaRPr lang="en-US" dirty="0"/>
          </a:p>
          <a:p>
            <a:r>
              <a:rPr lang="en-US" b="1" dirty="0"/>
              <a:t>Dispositional Attributions</a:t>
            </a:r>
            <a:r>
              <a:rPr lang="en-US" dirty="0"/>
              <a:t>: personal attributions, </a:t>
            </a:r>
            <a:r>
              <a:rPr lang="en-US" dirty="0" err="1"/>
              <a:t>behaviours</a:t>
            </a:r>
            <a:r>
              <a:rPr lang="en-US" dirty="0"/>
              <a:t> as a result of themselves</a:t>
            </a:r>
          </a:p>
          <a:p>
            <a:r>
              <a:rPr lang="en-US" b="1" dirty="0"/>
              <a:t>Situational Attributions:</a:t>
            </a:r>
            <a:r>
              <a:rPr lang="en-US" dirty="0"/>
              <a:t> environmental attributions, </a:t>
            </a:r>
            <a:r>
              <a:rPr lang="en-US" dirty="0" err="1"/>
              <a:t>behaviours</a:t>
            </a:r>
            <a:r>
              <a:rPr lang="en-US" dirty="0"/>
              <a:t> are a result of factors external to themselves</a:t>
            </a:r>
          </a:p>
          <a:p>
            <a:endParaRPr lang="en-US" dirty="0"/>
          </a:p>
        </p:txBody>
      </p:sp>
    </p:spTree>
    <p:extLst>
      <p:ext uri="{BB962C8B-B14F-4D97-AF65-F5344CB8AC3E}">
        <p14:creationId xmlns:p14="http://schemas.microsoft.com/office/powerpoint/2010/main" val="28991779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729012"/>
            <a:ext cx="7583487" cy="5308718"/>
          </a:xfrm>
        </p:spPr>
        <p:txBody>
          <a:bodyPr/>
          <a:lstStyle/>
          <a:p>
            <a:r>
              <a:rPr lang="en-US" dirty="0"/>
              <a:t>In happy relationships positive </a:t>
            </a:r>
            <a:r>
              <a:rPr lang="en-US" dirty="0" err="1"/>
              <a:t>behaviours</a:t>
            </a:r>
            <a:r>
              <a:rPr lang="en-US" dirty="0"/>
              <a:t> are seen as dispositional “he gave me flowers because he is kind” and negative </a:t>
            </a:r>
            <a:r>
              <a:rPr lang="en-US" dirty="0" err="1"/>
              <a:t>behaviours</a:t>
            </a:r>
            <a:r>
              <a:rPr lang="en-US" dirty="0"/>
              <a:t> are seen as situational “he forgot my birthday because he has been so busy at work”</a:t>
            </a:r>
            <a:r>
              <a:rPr lang="en-US" dirty="0" smtClean="0"/>
              <a:t>.</a:t>
            </a:r>
            <a:endParaRPr lang="en-US" dirty="0"/>
          </a:p>
          <a:p>
            <a:r>
              <a:rPr lang="en-US" dirty="0"/>
              <a:t>In unhappy relationships it is the opposite. Negative </a:t>
            </a:r>
            <a:r>
              <a:rPr lang="en-US" dirty="0" err="1"/>
              <a:t>behaviours</a:t>
            </a:r>
            <a:r>
              <a:rPr lang="en-US" dirty="0"/>
              <a:t> are seen as dispositional “ he forgot my birthday because he is selfish” and positive </a:t>
            </a:r>
            <a:r>
              <a:rPr lang="en-US" dirty="0" err="1"/>
              <a:t>behaviours</a:t>
            </a:r>
            <a:r>
              <a:rPr lang="en-US" dirty="0"/>
              <a:t> are seen as situational “he gave me flowers because they were half price”. People in these relationships also employ </a:t>
            </a:r>
            <a:r>
              <a:rPr lang="en-US" b="1" dirty="0"/>
              <a:t>stable</a:t>
            </a:r>
            <a:r>
              <a:rPr lang="en-US" dirty="0"/>
              <a:t>, “You always…” and </a:t>
            </a:r>
            <a:r>
              <a:rPr lang="en-US" b="1" dirty="0"/>
              <a:t>global</a:t>
            </a:r>
            <a:r>
              <a:rPr lang="en-US" dirty="0"/>
              <a:t>, “You never…” attributions.</a:t>
            </a:r>
          </a:p>
          <a:p>
            <a:endParaRPr lang="en-US" dirty="0"/>
          </a:p>
        </p:txBody>
      </p:sp>
    </p:spTree>
    <p:extLst>
      <p:ext uri="{BB962C8B-B14F-4D97-AF65-F5344CB8AC3E}">
        <p14:creationId xmlns:p14="http://schemas.microsoft.com/office/powerpoint/2010/main" val="32479837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658462"/>
            <a:ext cx="7583487" cy="5379268"/>
          </a:xfrm>
        </p:spPr>
        <p:txBody>
          <a:bodyPr>
            <a:normAutofit lnSpcReduction="10000"/>
          </a:bodyPr>
          <a:lstStyle/>
          <a:p>
            <a:r>
              <a:rPr lang="en-US" u="sng" dirty="0"/>
              <a:t>Evidence: </a:t>
            </a:r>
            <a:r>
              <a:rPr lang="en-US" b="1" u="sng" dirty="0"/>
              <a:t>Fletcher et al (1987)</a:t>
            </a:r>
            <a:endParaRPr lang="en-US" dirty="0"/>
          </a:p>
          <a:p>
            <a:r>
              <a:rPr lang="en-US" u="sng" dirty="0"/>
              <a:t>Aim:</a:t>
            </a:r>
            <a:endParaRPr lang="en-US" dirty="0"/>
          </a:p>
          <a:p>
            <a:r>
              <a:rPr lang="en-US" dirty="0"/>
              <a:t>Investigate if patterns of attribution effected relationship satisfaction (happiness, commitment, love)</a:t>
            </a:r>
          </a:p>
          <a:p>
            <a:r>
              <a:rPr lang="en-US" u="sng" dirty="0"/>
              <a:t>Method:</a:t>
            </a:r>
            <a:endParaRPr lang="en-US" dirty="0"/>
          </a:p>
          <a:p>
            <a:r>
              <a:rPr lang="en-US" dirty="0"/>
              <a:t>100 female and 31 male US students who were in relationships but not living together were used as participants. Participants initially completed a number of </a:t>
            </a:r>
            <a:r>
              <a:rPr lang="en-US" b="1" dirty="0"/>
              <a:t>questionnaires</a:t>
            </a:r>
            <a:r>
              <a:rPr lang="en-US" dirty="0"/>
              <a:t>.</a:t>
            </a:r>
          </a:p>
          <a:p>
            <a:r>
              <a:rPr lang="en-US" dirty="0"/>
              <a:t>2 months later, 95% of participants were still in their relationships. These participants asked to write a free-response description of their relationship and fill out another questionnaire.</a:t>
            </a:r>
          </a:p>
          <a:p>
            <a:endParaRPr lang="en-US" dirty="0"/>
          </a:p>
        </p:txBody>
      </p:sp>
    </p:spTree>
    <p:extLst>
      <p:ext uri="{BB962C8B-B14F-4D97-AF65-F5344CB8AC3E}">
        <p14:creationId xmlns:p14="http://schemas.microsoft.com/office/powerpoint/2010/main" val="25225948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564396"/>
            <a:ext cx="7583487" cy="5473334"/>
          </a:xfrm>
        </p:spPr>
        <p:txBody>
          <a:bodyPr>
            <a:normAutofit fontScale="85000" lnSpcReduction="20000"/>
          </a:bodyPr>
          <a:lstStyle/>
          <a:p>
            <a:r>
              <a:rPr lang="en-US" u="sng" dirty="0"/>
              <a:t>Results:</a:t>
            </a:r>
            <a:endParaRPr lang="en-US" dirty="0"/>
          </a:p>
          <a:p>
            <a:r>
              <a:rPr lang="en-US" dirty="0"/>
              <a:t>Those with the highest relationship satisfaction after 2 months, attributed positive </a:t>
            </a:r>
            <a:r>
              <a:rPr lang="en-US" dirty="0" err="1"/>
              <a:t>behaviour</a:t>
            </a:r>
            <a:r>
              <a:rPr lang="en-US" dirty="0"/>
              <a:t> as being dispositional and negative </a:t>
            </a:r>
            <a:r>
              <a:rPr lang="en-US" dirty="0" err="1"/>
              <a:t>behaviour</a:t>
            </a:r>
            <a:r>
              <a:rPr lang="en-US" dirty="0"/>
              <a:t> as being situational. </a:t>
            </a:r>
          </a:p>
          <a:p>
            <a:r>
              <a:rPr lang="en-US" dirty="0"/>
              <a:t>Those in happy relationships tended to use more interpersonal terms (we) in the free response.</a:t>
            </a:r>
          </a:p>
          <a:p>
            <a:r>
              <a:rPr lang="en-US" dirty="0"/>
              <a:t>Participants who made situational attributions </a:t>
            </a:r>
            <a:r>
              <a:rPr lang="en-US" b="1" dirty="0"/>
              <a:t>for </a:t>
            </a:r>
            <a:r>
              <a:rPr lang="en-US" dirty="0"/>
              <a:t>relationship maintenance reported significantly less happiness, commitment and love</a:t>
            </a:r>
          </a:p>
          <a:p>
            <a:r>
              <a:rPr lang="en-US" u="sng" dirty="0"/>
              <a:t>Evaluation:</a:t>
            </a:r>
            <a:endParaRPr lang="en-US" dirty="0"/>
          </a:p>
          <a:p>
            <a:pPr marL="0" indent="0">
              <a:buNone/>
            </a:pPr>
            <a:r>
              <a:rPr lang="en-US" dirty="0"/>
              <a:t>• - Sampling bias, a lot more females than males</a:t>
            </a:r>
          </a:p>
          <a:p>
            <a:pPr marL="0" indent="0">
              <a:buNone/>
            </a:pPr>
            <a:r>
              <a:rPr lang="en-US" dirty="0"/>
              <a:t>• - Culture bias, US only thus hard to </a:t>
            </a:r>
            <a:r>
              <a:rPr lang="en-US" dirty="0" err="1"/>
              <a:t>generalise</a:t>
            </a:r>
            <a:r>
              <a:rPr lang="en-US" dirty="0"/>
              <a:t> results </a:t>
            </a:r>
          </a:p>
          <a:p>
            <a:pPr marL="0" indent="0">
              <a:buNone/>
            </a:pPr>
            <a:r>
              <a:rPr lang="en-US" dirty="0"/>
              <a:t>• - Data was self-reported; possibly not accurate </a:t>
            </a:r>
          </a:p>
          <a:p>
            <a:pPr marL="0" indent="0">
              <a:buNone/>
            </a:pPr>
            <a:r>
              <a:rPr lang="en-US" dirty="0"/>
              <a:t>• - Participants were all students, hard to </a:t>
            </a:r>
            <a:r>
              <a:rPr lang="en-US" dirty="0" err="1"/>
              <a:t>generalise</a:t>
            </a:r>
            <a:r>
              <a:rPr lang="en-US" dirty="0"/>
              <a:t> results</a:t>
            </a:r>
          </a:p>
          <a:p>
            <a:endParaRPr lang="en-US" dirty="0"/>
          </a:p>
        </p:txBody>
      </p:sp>
    </p:spTree>
    <p:extLst>
      <p:ext uri="{BB962C8B-B14F-4D97-AF65-F5344CB8AC3E}">
        <p14:creationId xmlns:p14="http://schemas.microsoft.com/office/powerpoint/2010/main" val="6084401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729012"/>
            <a:ext cx="7583487" cy="5308718"/>
          </a:xfrm>
        </p:spPr>
        <p:txBody>
          <a:bodyPr>
            <a:normAutofit fontScale="92500" lnSpcReduction="10000"/>
          </a:bodyPr>
          <a:lstStyle/>
          <a:p>
            <a:r>
              <a:rPr lang="en-US" u="sng" dirty="0"/>
              <a:t>Evidence also supported by </a:t>
            </a:r>
            <a:r>
              <a:rPr lang="en-US" b="1" u="sng" dirty="0"/>
              <a:t>Bradbury and </a:t>
            </a:r>
            <a:r>
              <a:rPr lang="en-US" b="1" u="sng" dirty="0" err="1"/>
              <a:t>Fincham</a:t>
            </a:r>
            <a:r>
              <a:rPr lang="en-US" b="1" u="sng" dirty="0"/>
              <a:t> (1990)</a:t>
            </a:r>
            <a:endParaRPr lang="en-US" dirty="0"/>
          </a:p>
          <a:p>
            <a:r>
              <a:rPr lang="en-US" dirty="0"/>
              <a:t>Conducted a </a:t>
            </a:r>
            <a:r>
              <a:rPr lang="en-US" b="1" dirty="0"/>
              <a:t>meta-analysis</a:t>
            </a:r>
            <a:r>
              <a:rPr lang="en-US" dirty="0"/>
              <a:t> of research on attributions in married couples. Spouses in </a:t>
            </a:r>
            <a:r>
              <a:rPr lang="en-US" b="1" dirty="0"/>
              <a:t>happy relationships</a:t>
            </a:r>
            <a:r>
              <a:rPr lang="en-US" dirty="0"/>
              <a:t>:</a:t>
            </a:r>
          </a:p>
          <a:p>
            <a:pPr marL="0" lvl="0" indent="0">
              <a:buNone/>
            </a:pPr>
            <a:r>
              <a:rPr lang="en-US" dirty="0" smtClean="0"/>
              <a:t>1. Linked </a:t>
            </a:r>
            <a:r>
              <a:rPr lang="en-US" dirty="0"/>
              <a:t>positive events to dispositional factors in the partner (because of partner)</a:t>
            </a:r>
          </a:p>
          <a:p>
            <a:pPr marL="0" lvl="0" indent="0">
              <a:buNone/>
            </a:pPr>
            <a:r>
              <a:rPr lang="en-US" dirty="0" smtClean="0"/>
              <a:t>2. Linked </a:t>
            </a:r>
            <a:r>
              <a:rPr lang="en-US" dirty="0"/>
              <a:t>negative events to situational factors (partner not to blame)</a:t>
            </a:r>
          </a:p>
          <a:p>
            <a:r>
              <a:rPr lang="en-US" dirty="0"/>
              <a:t>While spouses in </a:t>
            </a:r>
            <a:r>
              <a:rPr lang="en-US" b="1" dirty="0"/>
              <a:t>unhappy relationships</a:t>
            </a:r>
            <a:r>
              <a:rPr lang="en-US" dirty="0"/>
              <a:t> tended to make the opposite attributions </a:t>
            </a:r>
          </a:p>
          <a:p>
            <a:pPr marL="0" lvl="0" indent="0">
              <a:buNone/>
            </a:pPr>
            <a:r>
              <a:rPr lang="en-US" dirty="0" smtClean="0"/>
              <a:t>1. Linked </a:t>
            </a:r>
            <a:r>
              <a:rPr lang="en-US" dirty="0"/>
              <a:t>positive events to situational factors in the partner (do not happen because of partner)</a:t>
            </a:r>
          </a:p>
          <a:p>
            <a:pPr marL="0" lvl="0" indent="0">
              <a:buNone/>
            </a:pPr>
            <a:r>
              <a:rPr lang="en-US" dirty="0" smtClean="0"/>
              <a:t>2. Linked </a:t>
            </a:r>
            <a:r>
              <a:rPr lang="en-US" dirty="0"/>
              <a:t>negative events to dispositional factors (partner is </a:t>
            </a:r>
            <a:r>
              <a:rPr lang="en-US" dirty="0" smtClean="0"/>
              <a:t>to blame</a:t>
            </a:r>
            <a:r>
              <a:rPr lang="en-US" dirty="0"/>
              <a:t>)</a:t>
            </a:r>
          </a:p>
          <a:p>
            <a:endParaRPr lang="en-US" dirty="0"/>
          </a:p>
        </p:txBody>
      </p:sp>
    </p:spTree>
    <p:extLst>
      <p:ext uri="{BB962C8B-B14F-4D97-AF65-F5344CB8AC3E}">
        <p14:creationId xmlns:p14="http://schemas.microsoft.com/office/powerpoint/2010/main" val="32228563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799561"/>
            <a:ext cx="7583487" cy="5238169"/>
          </a:xfrm>
        </p:spPr>
        <p:txBody>
          <a:bodyPr>
            <a:normAutofit lnSpcReduction="10000"/>
          </a:bodyPr>
          <a:lstStyle/>
          <a:p>
            <a:r>
              <a:rPr lang="en-US" b="1" u="sng" dirty="0"/>
              <a:t>Duck (1988)</a:t>
            </a:r>
            <a:endParaRPr lang="en-US" dirty="0"/>
          </a:p>
          <a:p>
            <a:r>
              <a:rPr lang="en-US" dirty="0"/>
              <a:t>Conflict is an inevitable part of a relationship. The handling of conflicts can either promote the growth of a relationship or end it.</a:t>
            </a:r>
          </a:p>
          <a:p>
            <a:r>
              <a:rPr lang="en-US" dirty="0"/>
              <a:t>Thus the important part of a relationship is not the presence of conflict but rather how it is solved.</a:t>
            </a:r>
          </a:p>
          <a:p>
            <a:r>
              <a:rPr lang="en-US" dirty="0"/>
              <a:t> </a:t>
            </a:r>
          </a:p>
          <a:p>
            <a:r>
              <a:rPr lang="en-US" u="sng" dirty="0"/>
              <a:t>Role of Communication of emotions</a:t>
            </a:r>
            <a:endParaRPr lang="en-US" dirty="0"/>
          </a:p>
          <a:p>
            <a:r>
              <a:rPr lang="en-US" dirty="0"/>
              <a:t>Emotional expression and control seem to play a role in conflict resolution and marital satisfaction. </a:t>
            </a:r>
            <a:r>
              <a:rPr lang="en-US" b="1" dirty="0"/>
              <a:t>Non-verbal factors </a:t>
            </a:r>
            <a:r>
              <a:rPr lang="en-US" dirty="0"/>
              <a:t>can predict emotional expressions according to </a:t>
            </a:r>
            <a:r>
              <a:rPr lang="en-US" b="1" dirty="0" err="1"/>
              <a:t>Gottman</a:t>
            </a:r>
            <a:r>
              <a:rPr lang="en-US" b="1" dirty="0"/>
              <a:t> and </a:t>
            </a:r>
            <a:r>
              <a:rPr lang="en-US" b="1" dirty="0" err="1"/>
              <a:t>Levenson</a:t>
            </a:r>
            <a:r>
              <a:rPr lang="en-US" b="1" dirty="0"/>
              <a:t> (1986)</a:t>
            </a:r>
            <a:endParaRPr lang="en-US" dirty="0"/>
          </a:p>
          <a:p>
            <a:endParaRPr lang="en-US" dirty="0"/>
          </a:p>
        </p:txBody>
      </p:sp>
    </p:spTree>
    <p:extLst>
      <p:ext uri="{BB962C8B-B14F-4D97-AF65-F5344CB8AC3E}">
        <p14:creationId xmlns:p14="http://schemas.microsoft.com/office/powerpoint/2010/main" val="18041910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493847"/>
            <a:ext cx="7583487" cy="5543883"/>
          </a:xfrm>
        </p:spPr>
        <p:txBody>
          <a:bodyPr>
            <a:normAutofit fontScale="92500" lnSpcReduction="10000"/>
          </a:bodyPr>
          <a:lstStyle/>
          <a:p>
            <a:r>
              <a:rPr lang="en-US" b="1" dirty="0" err="1"/>
              <a:t>Gottman</a:t>
            </a:r>
            <a:r>
              <a:rPr lang="en-US" b="1" dirty="0"/>
              <a:t> (1979)</a:t>
            </a:r>
            <a:r>
              <a:rPr lang="en-US" dirty="0"/>
              <a:t> – Dissatisfied couples displayed more </a:t>
            </a:r>
            <a:r>
              <a:rPr lang="en-US" b="1" dirty="0"/>
              <a:t>negative affects</a:t>
            </a:r>
            <a:r>
              <a:rPr lang="en-US" dirty="0"/>
              <a:t> were more likely to return </a:t>
            </a:r>
            <a:r>
              <a:rPr lang="en-US" b="1" dirty="0"/>
              <a:t>negative affects</a:t>
            </a:r>
            <a:r>
              <a:rPr lang="en-US" dirty="0"/>
              <a:t>.</a:t>
            </a:r>
          </a:p>
          <a:p>
            <a:r>
              <a:rPr lang="en-US" dirty="0"/>
              <a:t>Known as negative reciprocity or retaliation, it is easy to predict how these couples would interact in conflict situations based on the spouse’s </a:t>
            </a:r>
            <a:r>
              <a:rPr lang="en-US" dirty="0" err="1"/>
              <a:t>behaviour</a:t>
            </a:r>
            <a:r>
              <a:rPr lang="en-US" dirty="0"/>
              <a:t>. </a:t>
            </a:r>
          </a:p>
          <a:p>
            <a:r>
              <a:rPr lang="en-US" u="sng" dirty="0"/>
              <a:t>Evidence:</a:t>
            </a:r>
            <a:r>
              <a:rPr lang="en-US" b="1" u="sng" dirty="0"/>
              <a:t> </a:t>
            </a:r>
            <a:r>
              <a:rPr lang="en-US" b="1" u="sng" dirty="0" err="1"/>
              <a:t>Levenson</a:t>
            </a:r>
            <a:r>
              <a:rPr lang="en-US" b="1" u="sng" dirty="0"/>
              <a:t> and </a:t>
            </a:r>
            <a:r>
              <a:rPr lang="en-US" b="1" u="sng" dirty="0" err="1"/>
              <a:t>Gottman</a:t>
            </a:r>
            <a:r>
              <a:rPr lang="en-US" b="1" u="sng" dirty="0"/>
              <a:t> (1983)</a:t>
            </a:r>
            <a:endParaRPr lang="en-US" dirty="0"/>
          </a:p>
          <a:p>
            <a:r>
              <a:rPr lang="en-US" u="sng" dirty="0"/>
              <a:t>Method:</a:t>
            </a:r>
            <a:r>
              <a:rPr lang="en-US" b="1" dirty="0"/>
              <a:t> Observational </a:t>
            </a:r>
            <a:r>
              <a:rPr lang="en-US" dirty="0"/>
              <a:t>study. 30 couples were observed in a laboratory setting. They were given a </a:t>
            </a:r>
            <a:r>
              <a:rPr lang="en-US" b="1" dirty="0"/>
              <a:t>low-conflict discussion</a:t>
            </a:r>
            <a:r>
              <a:rPr lang="en-US" dirty="0"/>
              <a:t> on an event of the day (such as “no one did the washing up”) and a </a:t>
            </a:r>
            <a:r>
              <a:rPr lang="en-US" b="1" dirty="0"/>
              <a:t>high-conflict discussion</a:t>
            </a:r>
            <a:r>
              <a:rPr lang="en-US" dirty="0"/>
              <a:t> on a major source of disagreement in their relationship (such as “you have never liked my Mother and are always rude”).</a:t>
            </a:r>
          </a:p>
          <a:p>
            <a:r>
              <a:rPr lang="en-US" dirty="0"/>
              <a:t>These discussions were videotaped and spouses afterwards returned to make individual self-evaluations regarding their communication. </a:t>
            </a:r>
          </a:p>
          <a:p>
            <a:endParaRPr lang="en-US" dirty="0"/>
          </a:p>
        </p:txBody>
      </p:sp>
    </p:spTree>
    <p:extLst>
      <p:ext uri="{BB962C8B-B14F-4D97-AF65-F5344CB8AC3E}">
        <p14:creationId xmlns:p14="http://schemas.microsoft.com/office/powerpoint/2010/main" val="36874083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823078"/>
            <a:ext cx="7583487" cy="5214652"/>
          </a:xfrm>
        </p:spPr>
        <p:txBody>
          <a:bodyPr/>
          <a:lstStyle/>
          <a:p>
            <a:r>
              <a:rPr lang="en-US" u="sng" dirty="0"/>
              <a:t>Results:</a:t>
            </a:r>
            <a:r>
              <a:rPr lang="en-US" dirty="0"/>
              <a:t> Marital dissatisfaction was associated with higher levels of expressed negative emotions (negative affect) and return of negative affect (retaliation).</a:t>
            </a:r>
          </a:p>
          <a:p>
            <a:r>
              <a:rPr lang="en-US" b="1" dirty="0"/>
              <a:t>Physiological</a:t>
            </a:r>
            <a:r>
              <a:rPr lang="en-US" dirty="0"/>
              <a:t> measures were also conducted during the sessions such as heart rate, skin conductor. Unhappy couples displayed similar physiological arousals (stress response).</a:t>
            </a:r>
          </a:p>
          <a:p>
            <a:r>
              <a:rPr lang="en-US" u="sng" dirty="0"/>
              <a:t>Concluded</a:t>
            </a:r>
            <a:r>
              <a:rPr lang="en-US" dirty="0"/>
              <a:t> that unhappy couples experience a negative spiral that leads to stress and mutual unhappiness.</a:t>
            </a:r>
          </a:p>
          <a:p>
            <a:endParaRPr lang="en-US" dirty="0"/>
          </a:p>
        </p:txBody>
      </p:sp>
    </p:spTree>
    <p:extLst>
      <p:ext uri="{BB962C8B-B14F-4D97-AF65-F5344CB8AC3E}">
        <p14:creationId xmlns:p14="http://schemas.microsoft.com/office/powerpoint/2010/main" val="29765553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540880"/>
            <a:ext cx="7583487" cy="5496850"/>
          </a:xfrm>
        </p:spPr>
        <p:txBody>
          <a:bodyPr>
            <a:normAutofit fontScale="92500" lnSpcReduction="20000"/>
          </a:bodyPr>
          <a:lstStyle/>
          <a:p>
            <a:r>
              <a:rPr lang="en-US" u="sng" dirty="0"/>
              <a:t>Evidence of other dysfunctional communication: </a:t>
            </a:r>
            <a:r>
              <a:rPr lang="en-US" b="1" u="sng" dirty="0" err="1"/>
              <a:t>Gottman</a:t>
            </a:r>
            <a:r>
              <a:rPr lang="en-US" b="1" u="sng" dirty="0"/>
              <a:t> and </a:t>
            </a:r>
            <a:r>
              <a:rPr lang="en-US" b="1" u="sng" dirty="0" err="1"/>
              <a:t>Krokoff</a:t>
            </a:r>
            <a:r>
              <a:rPr lang="en-US" u="sng" dirty="0"/>
              <a:t> (1989)</a:t>
            </a:r>
            <a:endParaRPr lang="en-US" dirty="0"/>
          </a:p>
          <a:p>
            <a:r>
              <a:rPr lang="en-US" u="sng" dirty="0"/>
              <a:t>Method:</a:t>
            </a:r>
            <a:r>
              <a:rPr lang="en-US" dirty="0"/>
              <a:t> Compared data from two longitudinal </a:t>
            </a:r>
            <a:r>
              <a:rPr lang="en-US" b="1" dirty="0"/>
              <a:t>observational studies</a:t>
            </a:r>
            <a:r>
              <a:rPr lang="en-US" dirty="0"/>
              <a:t> of couples. Couples were observed both at home and in a laboratory </a:t>
            </a:r>
            <a:r>
              <a:rPr lang="en-US" b="1" dirty="0"/>
              <a:t>discussing</a:t>
            </a:r>
            <a:r>
              <a:rPr lang="en-US" dirty="0"/>
              <a:t> either a low or high conflict issue. Conflict was only seen as a negative sign if couples could not resolve it constructively.</a:t>
            </a:r>
          </a:p>
          <a:p>
            <a:r>
              <a:rPr lang="en-US" u="sng" dirty="0"/>
              <a:t>Results</a:t>
            </a:r>
            <a:r>
              <a:rPr lang="en-US" dirty="0"/>
              <a:t>: showed that expression of anger and disagreement did not necessarily lead to marital dissatisfaction. Rather couples who </a:t>
            </a:r>
            <a:r>
              <a:rPr lang="en-US" b="1" dirty="0"/>
              <a:t>solved the conflict</a:t>
            </a:r>
            <a:r>
              <a:rPr lang="en-US" dirty="0"/>
              <a:t> with mutual satisfaction were </a:t>
            </a:r>
            <a:r>
              <a:rPr lang="en-US" b="1" dirty="0"/>
              <a:t>happier</a:t>
            </a:r>
            <a:r>
              <a:rPr lang="en-US" dirty="0"/>
              <a:t> with their relationship. While couples who </a:t>
            </a:r>
            <a:r>
              <a:rPr lang="en-US" b="1" dirty="0"/>
              <a:t>avoided conflict</a:t>
            </a:r>
            <a:r>
              <a:rPr lang="en-US" dirty="0"/>
              <a:t> were </a:t>
            </a:r>
            <a:r>
              <a:rPr lang="en-US" b="1" dirty="0"/>
              <a:t>less happy. </a:t>
            </a:r>
            <a:r>
              <a:rPr lang="en-US" dirty="0"/>
              <a:t>Researchers believe that this was because they did not have the opportunity to solve the conflict together.</a:t>
            </a:r>
          </a:p>
          <a:p>
            <a:r>
              <a:rPr lang="en-US" b="1" dirty="0"/>
              <a:t>Dysfunctional communication patterns</a:t>
            </a:r>
            <a:r>
              <a:rPr lang="en-US" dirty="0"/>
              <a:t> (defensiveness, stubbornness and withdrawal from interactions) reliably lead to marital dissatisfaction over time. </a:t>
            </a:r>
          </a:p>
          <a:p>
            <a:endParaRPr lang="en-US" dirty="0"/>
          </a:p>
        </p:txBody>
      </p:sp>
    </p:spTree>
    <p:extLst>
      <p:ext uri="{BB962C8B-B14F-4D97-AF65-F5344CB8AC3E}">
        <p14:creationId xmlns:p14="http://schemas.microsoft.com/office/powerpoint/2010/main" val="7841848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Examine biological, psychological and social origins of attraction </a:t>
            </a:r>
            <a:endParaRPr lang="en-US" dirty="0"/>
          </a:p>
        </p:txBody>
      </p:sp>
      <p:sp>
        <p:nvSpPr>
          <p:cNvPr id="3" name="Content Placeholder 2"/>
          <p:cNvSpPr>
            <a:spLocks noGrp="1"/>
          </p:cNvSpPr>
          <p:nvPr>
            <p:ph idx="1"/>
          </p:nvPr>
        </p:nvSpPr>
        <p:spPr/>
        <p:txBody>
          <a:bodyPr/>
          <a:lstStyle/>
          <a:p>
            <a:pPr marL="0" indent="0">
              <a:buNone/>
            </a:pPr>
            <a:r>
              <a:rPr lang="en-US" sz="3600" dirty="0" smtClean="0"/>
              <a:t>Biological</a:t>
            </a:r>
            <a:endParaRPr lang="en-US" sz="3600" dirty="0"/>
          </a:p>
          <a:p>
            <a:pPr marL="0" indent="0">
              <a:buNone/>
            </a:pPr>
            <a:r>
              <a:rPr lang="en-US" dirty="0"/>
              <a:t> </a:t>
            </a:r>
          </a:p>
          <a:p>
            <a:r>
              <a:rPr lang="en-US" u="sng" dirty="0"/>
              <a:t>Evolutionary theory: Partner selection based on genes</a:t>
            </a:r>
            <a:endParaRPr lang="en-US" dirty="0"/>
          </a:p>
          <a:p>
            <a:r>
              <a:rPr lang="en-US" dirty="0"/>
              <a:t>Natural selection would </a:t>
            </a:r>
            <a:r>
              <a:rPr lang="en-US" dirty="0" err="1"/>
              <a:t>favour</a:t>
            </a:r>
            <a:r>
              <a:rPr lang="en-US" dirty="0"/>
              <a:t> couples that have genes which mutually enhance their offspring’s chances of survival.</a:t>
            </a:r>
          </a:p>
          <a:p>
            <a:endParaRPr lang="en-US" dirty="0"/>
          </a:p>
        </p:txBody>
      </p:sp>
    </p:spTree>
    <p:extLst>
      <p:ext uri="{BB962C8B-B14F-4D97-AF65-F5344CB8AC3E}">
        <p14:creationId xmlns:p14="http://schemas.microsoft.com/office/powerpoint/2010/main" val="4990967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493847"/>
            <a:ext cx="7583487" cy="5543883"/>
          </a:xfrm>
        </p:spPr>
        <p:txBody>
          <a:bodyPr>
            <a:normAutofit lnSpcReduction="10000"/>
          </a:bodyPr>
          <a:lstStyle/>
          <a:p>
            <a:r>
              <a:rPr lang="en-US" b="1" dirty="0" err="1"/>
              <a:t>Gottman</a:t>
            </a:r>
            <a:r>
              <a:rPr lang="en-US" b="1" dirty="0"/>
              <a:t> put together a theory regarding the importance of communication in relationships:</a:t>
            </a:r>
            <a:endParaRPr lang="en-US" dirty="0"/>
          </a:p>
          <a:p>
            <a:pPr marL="0" indent="0">
              <a:buNone/>
            </a:pPr>
            <a:r>
              <a:rPr lang="en-US" dirty="0"/>
              <a:t>Theory of the </a:t>
            </a:r>
            <a:r>
              <a:rPr lang="en-US" b="1" dirty="0"/>
              <a:t>Four Horsemen of Apocalypse</a:t>
            </a:r>
            <a:r>
              <a:rPr lang="en-US" dirty="0"/>
              <a:t>, factors that predict marital dissatisfaction. </a:t>
            </a:r>
          </a:p>
          <a:p>
            <a:r>
              <a:rPr lang="en-US" b="1" dirty="0"/>
              <a:t>Criticism</a:t>
            </a:r>
            <a:r>
              <a:rPr lang="en-US" dirty="0"/>
              <a:t>: making dispositional attributions e.g. ad hominem attacks on the partner </a:t>
            </a:r>
          </a:p>
          <a:p>
            <a:r>
              <a:rPr lang="en-US" b="1" dirty="0"/>
              <a:t>Contempt</a:t>
            </a:r>
            <a:r>
              <a:rPr lang="en-US" dirty="0"/>
              <a:t>: attacking the partner’s sense of self with intention to insult or abuse e.g. sarcasm or mockery.</a:t>
            </a:r>
          </a:p>
          <a:p>
            <a:r>
              <a:rPr lang="en-US" b="1" dirty="0"/>
              <a:t>Defensiveness:</a:t>
            </a:r>
            <a:r>
              <a:rPr lang="en-US" dirty="0"/>
              <a:t> seeing yourself as the victim e.g. listening to a partner’s compliant but returning it with your own.</a:t>
            </a:r>
          </a:p>
          <a:p>
            <a:r>
              <a:rPr lang="en-US" b="1" dirty="0"/>
              <a:t>Stonewalling:</a:t>
            </a:r>
            <a:r>
              <a:rPr lang="en-US" dirty="0"/>
              <a:t> Withdrawing from the relationship as a way to avoid e.g. silent treatment, changing subject.</a:t>
            </a:r>
          </a:p>
          <a:p>
            <a:endParaRPr lang="en-US" dirty="0"/>
          </a:p>
        </p:txBody>
      </p:sp>
    </p:spTree>
    <p:extLst>
      <p:ext uri="{BB962C8B-B14F-4D97-AF65-F5344CB8AC3E}">
        <p14:creationId xmlns:p14="http://schemas.microsoft.com/office/powerpoint/2010/main" val="12938243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540880"/>
            <a:ext cx="7583487" cy="5496850"/>
          </a:xfrm>
        </p:spPr>
        <p:txBody>
          <a:bodyPr>
            <a:normAutofit fontScale="92500" lnSpcReduction="10000"/>
          </a:bodyPr>
          <a:lstStyle/>
          <a:p>
            <a:r>
              <a:rPr lang="en-US" u="sng" dirty="0"/>
              <a:t>The role of positive communication</a:t>
            </a:r>
            <a:endParaRPr lang="en-US" dirty="0"/>
          </a:p>
          <a:p>
            <a:r>
              <a:rPr lang="en-US" b="1" dirty="0" err="1"/>
              <a:t>Gottman</a:t>
            </a:r>
            <a:r>
              <a:rPr lang="en-US" b="1" dirty="0"/>
              <a:t> et al </a:t>
            </a:r>
            <a:r>
              <a:rPr lang="en-US" dirty="0"/>
              <a:t>found that expressions of </a:t>
            </a:r>
            <a:r>
              <a:rPr lang="en-US" b="1" dirty="0"/>
              <a:t>positive affect (particularly non-verbal-smiles and touching) </a:t>
            </a:r>
            <a:r>
              <a:rPr lang="en-US" dirty="0"/>
              <a:t>are generally associated with increased intimacy and relationship satisfaction</a:t>
            </a:r>
            <a:r>
              <a:rPr lang="en-US" dirty="0" smtClean="0"/>
              <a:t>.</a:t>
            </a:r>
            <a:endParaRPr lang="en-US" dirty="0"/>
          </a:p>
          <a:p>
            <a:r>
              <a:rPr lang="en-US" b="1" dirty="0" err="1"/>
              <a:t>Noller</a:t>
            </a:r>
            <a:r>
              <a:rPr lang="en-US" b="1" dirty="0"/>
              <a:t> and </a:t>
            </a:r>
            <a:r>
              <a:rPr lang="en-US" b="1" dirty="0" err="1"/>
              <a:t>Gallois</a:t>
            </a:r>
            <a:r>
              <a:rPr lang="en-US" b="1" dirty="0"/>
              <a:t> (1986)</a:t>
            </a:r>
            <a:endParaRPr lang="en-US" dirty="0"/>
          </a:p>
          <a:p>
            <a:r>
              <a:rPr lang="en-US" dirty="0"/>
              <a:t>Spouses who used more positive non-verbal communication also reported a higher level of marital satisfaction</a:t>
            </a:r>
            <a:r>
              <a:rPr lang="en-US" dirty="0" smtClean="0"/>
              <a:t>.</a:t>
            </a:r>
            <a:endParaRPr lang="en-US" dirty="0"/>
          </a:p>
          <a:p>
            <a:r>
              <a:rPr lang="en-US" b="1" dirty="0"/>
              <a:t>Importance of understanding communication in relationships</a:t>
            </a:r>
            <a:endParaRPr lang="en-US" dirty="0"/>
          </a:p>
          <a:p>
            <a:r>
              <a:rPr lang="en-US" dirty="0"/>
              <a:t>Partners with communication problems can learn new positive communication patterns. They can use </a:t>
            </a:r>
            <a:r>
              <a:rPr lang="en-US" b="1" dirty="0"/>
              <a:t>more</a:t>
            </a:r>
            <a:r>
              <a:rPr lang="en-US" dirty="0"/>
              <a:t> </a:t>
            </a:r>
            <a:r>
              <a:rPr lang="en-US" b="1" dirty="0"/>
              <a:t>positive affects </a:t>
            </a:r>
            <a:r>
              <a:rPr lang="en-US" dirty="0"/>
              <a:t>and use </a:t>
            </a:r>
            <a:r>
              <a:rPr lang="en-US" b="1" dirty="0"/>
              <a:t>less negative affects</a:t>
            </a:r>
            <a:r>
              <a:rPr lang="en-US" dirty="0"/>
              <a:t>. Being aware of and avoiding the Four Horsemen of the Apocalypse and trying to understand your partner’s expressed emotions are important.</a:t>
            </a:r>
          </a:p>
          <a:p>
            <a:endParaRPr lang="en-US" dirty="0"/>
          </a:p>
        </p:txBody>
      </p:sp>
    </p:spTree>
    <p:extLst>
      <p:ext uri="{BB962C8B-B14F-4D97-AF65-F5344CB8AC3E}">
        <p14:creationId xmlns:p14="http://schemas.microsoft.com/office/powerpoint/2010/main" val="29530046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681979"/>
            <a:ext cx="7583487" cy="5355751"/>
          </a:xfrm>
        </p:spPr>
        <p:txBody>
          <a:bodyPr>
            <a:normAutofit fontScale="92500" lnSpcReduction="10000"/>
          </a:bodyPr>
          <a:lstStyle/>
          <a:p>
            <a:r>
              <a:rPr lang="en-US" b="1" u="sng" dirty="0"/>
              <a:t>Social Penetration theory</a:t>
            </a:r>
            <a:r>
              <a:rPr lang="en-US" b="1" dirty="0"/>
              <a:t>: Altman and Taylor </a:t>
            </a:r>
            <a:r>
              <a:rPr lang="en-US" dirty="0"/>
              <a:t>argue that close relationships are formed by a gradual process of self disclosure (superficial to intimate). </a:t>
            </a:r>
            <a:r>
              <a:rPr lang="en-US" b="1" dirty="0"/>
              <a:t>Self disclosure</a:t>
            </a:r>
            <a:r>
              <a:rPr lang="en-US" dirty="0"/>
              <a:t> is the sharing of facts about one’s life with a loved one, as well as inner thoughts and emotions. It leads to the feeling of being </a:t>
            </a:r>
            <a:r>
              <a:rPr lang="en-US" b="1" dirty="0"/>
              <a:t>truly known</a:t>
            </a:r>
            <a:r>
              <a:rPr lang="en-US" dirty="0"/>
              <a:t> and </a:t>
            </a:r>
            <a:r>
              <a:rPr lang="en-US" b="1" dirty="0"/>
              <a:t>accepted</a:t>
            </a:r>
            <a:r>
              <a:rPr lang="en-US" dirty="0"/>
              <a:t> by the listener. It leads to </a:t>
            </a:r>
            <a:r>
              <a:rPr lang="en-US" b="1" dirty="0"/>
              <a:t>mutual understanding</a:t>
            </a:r>
            <a:r>
              <a:rPr lang="en-US" dirty="0"/>
              <a:t> and also allows each partner to </a:t>
            </a:r>
            <a:r>
              <a:rPr lang="en-US" b="1" dirty="0"/>
              <a:t>meet the needs</a:t>
            </a:r>
            <a:r>
              <a:rPr lang="en-US" dirty="0"/>
              <a:t> of the other.</a:t>
            </a:r>
          </a:p>
          <a:p>
            <a:r>
              <a:rPr lang="en-US" b="1" u="sng" dirty="0"/>
              <a:t>Collins and Miller</a:t>
            </a:r>
            <a:r>
              <a:rPr lang="en-US" dirty="0"/>
              <a:t> Carried out a meta-analysis of self disclosure studies and found that people who disclose intimate information about themselves are more liked than people who don’t. People also tend to disclose </a:t>
            </a:r>
            <a:r>
              <a:rPr lang="en-US" b="1" dirty="0"/>
              <a:t>more</a:t>
            </a:r>
            <a:r>
              <a:rPr lang="en-US" dirty="0"/>
              <a:t> personal information to those they like. </a:t>
            </a:r>
          </a:p>
          <a:p>
            <a:r>
              <a:rPr lang="en-US" dirty="0"/>
              <a:t>There are </a:t>
            </a:r>
            <a:r>
              <a:rPr lang="en-US" b="1" dirty="0"/>
              <a:t>gender differences</a:t>
            </a:r>
            <a:r>
              <a:rPr lang="en-US" dirty="0"/>
              <a:t> in disclosure. Women self disclose more than men. Also women self disclose more to other women than men do to other men (Reiss 1986). These different styles may lead to conflict.</a:t>
            </a:r>
          </a:p>
          <a:p>
            <a:endParaRPr lang="en-US" dirty="0"/>
          </a:p>
        </p:txBody>
      </p:sp>
    </p:spTree>
    <p:extLst>
      <p:ext uri="{BB962C8B-B14F-4D97-AF65-F5344CB8AC3E}">
        <p14:creationId xmlns:p14="http://schemas.microsoft.com/office/powerpoint/2010/main" val="7509445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0"/>
            <a:ext cx="7583487" cy="2135266"/>
          </a:xfrm>
        </p:spPr>
        <p:txBody>
          <a:bodyPr/>
          <a:lstStyle/>
          <a:p>
            <a:pPr lvl="0"/>
            <a:r>
              <a:rPr lang="en-US" dirty="0"/>
              <a:t>Explain the role that culture plays in the formation and maintenance of relationships</a:t>
            </a:r>
            <a:br>
              <a:rPr lang="en-US" dirty="0"/>
            </a:br>
            <a:endParaRPr lang="en-US" dirty="0"/>
          </a:p>
        </p:txBody>
      </p:sp>
      <p:sp>
        <p:nvSpPr>
          <p:cNvPr id="3" name="Content Placeholder 2"/>
          <p:cNvSpPr>
            <a:spLocks noGrp="1"/>
          </p:cNvSpPr>
          <p:nvPr>
            <p:ph idx="1"/>
          </p:nvPr>
        </p:nvSpPr>
        <p:spPr>
          <a:xfrm>
            <a:off x="779463" y="2351650"/>
            <a:ext cx="7583487" cy="3686080"/>
          </a:xfrm>
        </p:spPr>
        <p:txBody>
          <a:bodyPr/>
          <a:lstStyle/>
          <a:p>
            <a:r>
              <a:rPr lang="en-US" u="sng" dirty="0"/>
              <a:t>Introduction (definitions):</a:t>
            </a:r>
            <a:endParaRPr lang="en-US" dirty="0"/>
          </a:p>
          <a:p>
            <a:r>
              <a:rPr lang="en-US" u="sng" dirty="0"/>
              <a:t>Why study cross cultural differences in relationships?</a:t>
            </a:r>
            <a:endParaRPr lang="en-US" dirty="0"/>
          </a:p>
          <a:p>
            <a:r>
              <a:rPr lang="en-US" dirty="0"/>
              <a:t>Culture can be defined as the norms and values that define a society. Culture therefore plays a role in the formation and maintenance of relationships.</a:t>
            </a:r>
          </a:p>
          <a:p>
            <a:r>
              <a:rPr lang="en-US" dirty="0"/>
              <a:t> </a:t>
            </a:r>
          </a:p>
          <a:p>
            <a:endParaRPr lang="en-US" dirty="0"/>
          </a:p>
        </p:txBody>
      </p:sp>
    </p:spTree>
    <p:extLst>
      <p:ext uri="{BB962C8B-B14F-4D97-AF65-F5344CB8AC3E}">
        <p14:creationId xmlns:p14="http://schemas.microsoft.com/office/powerpoint/2010/main" val="19947961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870111"/>
            <a:ext cx="7583487" cy="5167619"/>
          </a:xfrm>
        </p:spPr>
        <p:txBody>
          <a:bodyPr>
            <a:normAutofit lnSpcReduction="10000"/>
          </a:bodyPr>
          <a:lstStyle/>
          <a:p>
            <a:r>
              <a:rPr lang="en-US" u="sng" dirty="0"/>
              <a:t>Differences in western and non-western </a:t>
            </a:r>
            <a:endParaRPr lang="en-US" dirty="0"/>
          </a:p>
          <a:p>
            <a:r>
              <a:rPr lang="en-US" b="1" dirty="0" err="1"/>
              <a:t>Moghaddam</a:t>
            </a:r>
            <a:r>
              <a:rPr lang="en-US" b="1" dirty="0"/>
              <a:t> et al</a:t>
            </a:r>
            <a:r>
              <a:rPr lang="en-US" dirty="0"/>
              <a:t> (1993) point out many differences between western and non-western cultures that can profoundly affect the nature of relationships. </a:t>
            </a:r>
          </a:p>
          <a:p>
            <a:r>
              <a:rPr lang="en-US" u="sng" dirty="0"/>
              <a:t>Individualistic</a:t>
            </a:r>
            <a:r>
              <a:rPr lang="en-US" dirty="0"/>
              <a:t>-</a:t>
            </a:r>
            <a:r>
              <a:rPr lang="en-US" dirty="0" err="1"/>
              <a:t>emphasising</a:t>
            </a:r>
            <a:r>
              <a:rPr lang="en-US" dirty="0"/>
              <a:t> the individual, their goals, rights, attitudes and needs.</a:t>
            </a:r>
          </a:p>
          <a:p>
            <a:r>
              <a:rPr lang="en-US" u="sng" dirty="0"/>
              <a:t>Collectivist</a:t>
            </a:r>
            <a:r>
              <a:rPr lang="en-US" dirty="0"/>
              <a:t>-</a:t>
            </a:r>
            <a:r>
              <a:rPr lang="en-US" dirty="0" err="1"/>
              <a:t>emphasising</a:t>
            </a:r>
            <a:r>
              <a:rPr lang="en-US" dirty="0"/>
              <a:t> the group, its decisions, attitudes, needs, and one’s duties towards it</a:t>
            </a:r>
            <a:r>
              <a:rPr lang="en-US" dirty="0" smtClean="0"/>
              <a:t>.</a:t>
            </a:r>
            <a:endParaRPr lang="en-US" dirty="0"/>
          </a:p>
          <a:p>
            <a:pPr lvl="0"/>
            <a:r>
              <a:rPr lang="en-US" dirty="0"/>
              <a:t>In </a:t>
            </a:r>
            <a:r>
              <a:rPr lang="en-US" u="sng" dirty="0"/>
              <a:t>western cultures: </a:t>
            </a:r>
            <a:r>
              <a:rPr lang="en-US" dirty="0"/>
              <a:t>Interpersonal relationships tend to be individualistic, voluntary and temporary.</a:t>
            </a:r>
          </a:p>
          <a:p>
            <a:pPr lvl="0"/>
            <a:r>
              <a:rPr lang="en-US" dirty="0"/>
              <a:t>In </a:t>
            </a:r>
            <a:r>
              <a:rPr lang="en-US" u="sng" dirty="0"/>
              <a:t>non-western cultures</a:t>
            </a:r>
            <a:r>
              <a:rPr lang="en-US" dirty="0"/>
              <a:t>: Interpersonal relationships tend to be collectivist, involuntary and permanent.</a:t>
            </a:r>
          </a:p>
          <a:p>
            <a:endParaRPr lang="en-US" dirty="0"/>
          </a:p>
        </p:txBody>
      </p:sp>
    </p:spTree>
    <p:extLst>
      <p:ext uri="{BB962C8B-B14F-4D97-AF65-F5344CB8AC3E}">
        <p14:creationId xmlns:p14="http://schemas.microsoft.com/office/powerpoint/2010/main" val="30037025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564396"/>
            <a:ext cx="7583487" cy="5473334"/>
          </a:xfrm>
        </p:spPr>
        <p:txBody>
          <a:bodyPr/>
          <a:lstStyle/>
          <a:p>
            <a:r>
              <a:rPr lang="en-US" u="sng" dirty="0"/>
              <a:t>Differences in collectivist and individualistic countries in </a:t>
            </a:r>
            <a:r>
              <a:rPr lang="en-US" b="1" u="sng" dirty="0"/>
              <a:t>formation of </a:t>
            </a:r>
            <a:r>
              <a:rPr lang="en-US" b="1" u="sng" dirty="0" smtClean="0"/>
              <a:t>relationships</a:t>
            </a:r>
            <a:endParaRPr lang="en-US" dirty="0"/>
          </a:p>
          <a:p>
            <a:r>
              <a:rPr lang="en-US" b="1" dirty="0" err="1"/>
              <a:t>Bellur</a:t>
            </a:r>
            <a:r>
              <a:rPr lang="en-US" b="1" dirty="0"/>
              <a:t> (1995):</a:t>
            </a:r>
            <a:r>
              <a:rPr lang="en-US" dirty="0"/>
              <a:t> in collectivist cultures: social networks motivate marriages. Families play an active role in choosing marriage partners for young. Love is supposed to be discovered after marriage. This leads to </a:t>
            </a:r>
            <a:r>
              <a:rPr lang="en-US" b="1" dirty="0"/>
              <a:t>arranged marriages</a:t>
            </a:r>
            <a:r>
              <a:rPr lang="en-US" dirty="0"/>
              <a:t> which are the most common forms of marriage arrangement in collectivist cultures. </a:t>
            </a:r>
            <a:r>
              <a:rPr lang="en-US" b="1" dirty="0"/>
              <a:t>Singh (2005): </a:t>
            </a:r>
            <a:r>
              <a:rPr lang="en-US" u="sng" dirty="0"/>
              <a:t>Arranged marriage in India</a:t>
            </a:r>
            <a:r>
              <a:rPr lang="en-US" dirty="0"/>
              <a:t>. The majority of marriages in India are still arranged by the parents or their representatives, with or without the consent of the boy or girl involved. There is no room for romantic marriage in the western sense.</a:t>
            </a:r>
          </a:p>
          <a:p>
            <a:endParaRPr lang="en-US" dirty="0"/>
          </a:p>
        </p:txBody>
      </p:sp>
    </p:spTree>
    <p:extLst>
      <p:ext uri="{BB962C8B-B14F-4D97-AF65-F5344CB8AC3E}">
        <p14:creationId xmlns:p14="http://schemas.microsoft.com/office/powerpoint/2010/main" val="24100894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799561"/>
            <a:ext cx="7583487" cy="5238169"/>
          </a:xfrm>
        </p:spPr>
        <p:txBody>
          <a:bodyPr>
            <a:normAutofit/>
          </a:bodyPr>
          <a:lstStyle/>
          <a:p>
            <a:r>
              <a:rPr lang="en-US" u="sng" dirty="0"/>
              <a:t>Evidence of cultural differences: </a:t>
            </a:r>
            <a:endParaRPr lang="en-US" dirty="0"/>
          </a:p>
          <a:p>
            <a:r>
              <a:rPr lang="en-US" b="1" dirty="0"/>
              <a:t>Levine et al</a:t>
            </a:r>
            <a:r>
              <a:rPr lang="en-US" dirty="0"/>
              <a:t> asked college students from 11 countries</a:t>
            </a:r>
          </a:p>
          <a:p>
            <a:pPr lvl="0"/>
            <a:r>
              <a:rPr lang="en-US" dirty="0"/>
              <a:t>If they would marry someone who had all qualities they desired even if they didn’t love the person</a:t>
            </a:r>
          </a:p>
          <a:p>
            <a:pPr lvl="0"/>
            <a:r>
              <a:rPr lang="en-US" dirty="0"/>
              <a:t>USA: 4%, Australia: 5%, UK: 8%. These are individualistic countries.</a:t>
            </a:r>
          </a:p>
          <a:p>
            <a:pPr lvl="0"/>
            <a:r>
              <a:rPr lang="en-US" dirty="0"/>
              <a:t>India: 49%, Pakistan: 51%; collectivist countries</a:t>
            </a:r>
            <a:r>
              <a:rPr lang="en-US" dirty="0" smtClean="0"/>
              <a:t>.</a:t>
            </a:r>
            <a:endParaRPr lang="en-US" dirty="0"/>
          </a:p>
          <a:p>
            <a:r>
              <a:rPr lang="en-US" b="1" dirty="0"/>
              <a:t>Duck (1999):</a:t>
            </a:r>
            <a:r>
              <a:rPr lang="en-US" dirty="0"/>
              <a:t> individualistic cultures assume: free choice of a spouse – based on love, but may be arranged in reality, by social position, religion, wealth, class</a:t>
            </a:r>
          </a:p>
          <a:p>
            <a:endParaRPr lang="en-US" dirty="0"/>
          </a:p>
        </p:txBody>
      </p:sp>
    </p:spTree>
    <p:extLst>
      <p:ext uri="{BB962C8B-B14F-4D97-AF65-F5344CB8AC3E}">
        <p14:creationId xmlns:p14="http://schemas.microsoft.com/office/powerpoint/2010/main" val="40658711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u="sng" dirty="0"/>
              <a:t>Major supporting study that gives more specific details on similarities and differences.</a:t>
            </a:r>
            <a:endParaRPr lang="en-US" dirty="0"/>
          </a:p>
          <a:p>
            <a:r>
              <a:rPr lang="en-US" b="1" dirty="0"/>
              <a:t>Buss (1994).</a:t>
            </a:r>
            <a:r>
              <a:rPr lang="en-US" dirty="0"/>
              <a:t> </a:t>
            </a:r>
            <a:r>
              <a:rPr lang="en-US" dirty="0" smtClean="0"/>
              <a:t>See notes.</a:t>
            </a:r>
            <a:endParaRPr lang="en-US" dirty="0"/>
          </a:p>
        </p:txBody>
      </p:sp>
    </p:spTree>
    <p:extLst>
      <p:ext uri="{BB962C8B-B14F-4D97-AF65-F5344CB8AC3E}">
        <p14:creationId xmlns:p14="http://schemas.microsoft.com/office/powerpoint/2010/main" val="4647468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823078"/>
            <a:ext cx="7583487" cy="5214652"/>
          </a:xfrm>
        </p:spPr>
        <p:txBody>
          <a:bodyPr/>
          <a:lstStyle/>
          <a:p>
            <a:r>
              <a:rPr lang="en-US" b="1" u="sng" dirty="0"/>
              <a:t>Maintenance</a:t>
            </a:r>
            <a:r>
              <a:rPr lang="en-US" u="sng" dirty="0"/>
              <a:t> of relationships</a:t>
            </a:r>
            <a:endParaRPr lang="en-US" dirty="0"/>
          </a:p>
          <a:p>
            <a:r>
              <a:rPr lang="en-US" dirty="0"/>
              <a:t>A large proportion of marriages in Western cultures end in divorce. In some countries it is up to 50%. In some cultures, divorce is non-existent or </a:t>
            </a:r>
            <a:r>
              <a:rPr lang="en-US" b="1" dirty="0"/>
              <a:t>rare </a:t>
            </a:r>
            <a:r>
              <a:rPr lang="en-US" dirty="0"/>
              <a:t>(China). This would suggest that people who have an arranged marriage have a better chance of maintaining it. </a:t>
            </a:r>
          </a:p>
          <a:p>
            <a:r>
              <a:rPr lang="en-US" b="1" dirty="0"/>
              <a:t>Evidence: Fiske (2004):</a:t>
            </a:r>
            <a:r>
              <a:rPr lang="en-US" dirty="0"/>
              <a:t> Found that arranged marriages usually last longer than romantic marriages. Powerful bonds are created as the marriage is a contract between families and may involve economic arrangements. Divorce is not an option and this could account for the stability.</a:t>
            </a:r>
          </a:p>
          <a:p>
            <a:pPr marL="0" indent="0">
              <a:buNone/>
            </a:pPr>
            <a:endParaRPr lang="en-US" dirty="0"/>
          </a:p>
        </p:txBody>
      </p:sp>
    </p:spTree>
    <p:extLst>
      <p:ext uri="{BB962C8B-B14F-4D97-AF65-F5344CB8AC3E}">
        <p14:creationId xmlns:p14="http://schemas.microsoft.com/office/powerpoint/2010/main" val="27497585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587913"/>
            <a:ext cx="7583487" cy="5449817"/>
          </a:xfrm>
        </p:spPr>
        <p:txBody>
          <a:bodyPr>
            <a:normAutofit/>
          </a:bodyPr>
          <a:lstStyle/>
          <a:p>
            <a:r>
              <a:rPr lang="en-US" u="sng" dirty="0"/>
              <a:t>Are arranged marriages happier? Evidence for:</a:t>
            </a:r>
            <a:endParaRPr lang="en-US" dirty="0"/>
          </a:p>
          <a:p>
            <a:r>
              <a:rPr lang="en-US" b="1" dirty="0"/>
              <a:t>Gupta &amp; Singh (1982)</a:t>
            </a:r>
            <a:endParaRPr lang="en-US" dirty="0"/>
          </a:p>
          <a:p>
            <a:r>
              <a:rPr lang="en-US" dirty="0"/>
              <a:t>Interviewed 50 Indian couples. Newlyweds who married out of love reported more intense feelings of love than those from arranged marriages. </a:t>
            </a:r>
            <a:r>
              <a:rPr lang="en-US" b="1" dirty="0"/>
              <a:t>After 5 years of marriage the findings were reversed indicating that people in an arranged marriage are happier after time</a:t>
            </a:r>
            <a:r>
              <a:rPr lang="en-US" b="1" dirty="0" smtClean="0"/>
              <a:t>.</a:t>
            </a:r>
            <a:endParaRPr lang="en-US" dirty="0"/>
          </a:p>
          <a:p>
            <a:r>
              <a:rPr lang="en-US" b="1" dirty="0" err="1"/>
              <a:t>Yelsma</a:t>
            </a:r>
            <a:r>
              <a:rPr lang="en-US" b="1" dirty="0"/>
              <a:t> and </a:t>
            </a:r>
            <a:r>
              <a:rPr lang="en-US" b="1" dirty="0" err="1"/>
              <a:t>Athappilly</a:t>
            </a:r>
            <a:r>
              <a:rPr lang="en-US" b="1" dirty="0"/>
              <a:t> (1988):</a:t>
            </a:r>
            <a:r>
              <a:rPr lang="en-US" dirty="0"/>
              <a:t> compared 28 Indian couples in arranged marriages, 25 Indian couples in love marriages and 31 American couples in love marriages. Individuals in </a:t>
            </a:r>
            <a:r>
              <a:rPr lang="en-US" b="1" dirty="0"/>
              <a:t>arranged marriages</a:t>
            </a:r>
            <a:r>
              <a:rPr lang="en-US" dirty="0"/>
              <a:t> scored higher on marital satisfaction.</a:t>
            </a:r>
          </a:p>
          <a:p>
            <a:pPr marL="0" indent="0">
              <a:buNone/>
            </a:pPr>
            <a:endParaRPr lang="en-US" dirty="0"/>
          </a:p>
          <a:p>
            <a:endParaRPr lang="en-US" dirty="0"/>
          </a:p>
        </p:txBody>
      </p:sp>
    </p:spTree>
    <p:extLst>
      <p:ext uri="{BB962C8B-B14F-4D97-AF65-F5344CB8AC3E}">
        <p14:creationId xmlns:p14="http://schemas.microsoft.com/office/powerpoint/2010/main" val="30029602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1222858"/>
            <a:ext cx="7583487" cy="4814872"/>
          </a:xfrm>
        </p:spPr>
        <p:txBody>
          <a:bodyPr/>
          <a:lstStyle/>
          <a:p>
            <a:r>
              <a:rPr lang="en-US" b="1" u="sng" dirty="0"/>
              <a:t>Wilson</a:t>
            </a:r>
            <a:r>
              <a:rPr lang="en-US" u="sng" dirty="0"/>
              <a:t> </a:t>
            </a:r>
            <a:r>
              <a:rPr lang="en-US" dirty="0"/>
              <a:t>argues that MEN look for partners that have characteristics that indicate </a:t>
            </a:r>
            <a:r>
              <a:rPr lang="en-US" u="sng" dirty="0"/>
              <a:t>fertility</a:t>
            </a:r>
            <a:r>
              <a:rPr lang="en-US" dirty="0"/>
              <a:t>. This is indicated by age and healthiness so men look for: smooth skin, good muscle tone, white teeth.</a:t>
            </a:r>
          </a:p>
          <a:p>
            <a:r>
              <a:rPr lang="en-US" dirty="0"/>
              <a:t>WOMEN look for partners with characteristics that indicate social and economic advantages. </a:t>
            </a:r>
            <a:r>
              <a:rPr lang="en-US" dirty="0" err="1"/>
              <a:t>Humour</a:t>
            </a:r>
            <a:r>
              <a:rPr lang="en-US" dirty="0"/>
              <a:t> and kindness indicate a willingness to share resources.</a:t>
            </a:r>
          </a:p>
          <a:p>
            <a:r>
              <a:rPr lang="en-US" dirty="0"/>
              <a:t>BOTH are interested in evidence of good genes, which amongst other things is indicated by facial SYMMETRY.</a:t>
            </a:r>
          </a:p>
          <a:p>
            <a:pPr marL="0" indent="0">
              <a:buNone/>
            </a:pPr>
            <a:endParaRPr lang="en-US" dirty="0"/>
          </a:p>
        </p:txBody>
      </p:sp>
    </p:spTree>
    <p:extLst>
      <p:ext uri="{BB962C8B-B14F-4D97-AF65-F5344CB8AC3E}">
        <p14:creationId xmlns:p14="http://schemas.microsoft.com/office/powerpoint/2010/main" val="2701712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681979"/>
            <a:ext cx="7583487" cy="5355751"/>
          </a:xfrm>
        </p:spPr>
        <p:txBody>
          <a:bodyPr>
            <a:normAutofit fontScale="92500" lnSpcReduction="20000"/>
          </a:bodyPr>
          <a:lstStyle/>
          <a:p>
            <a:r>
              <a:rPr lang="en-US" u="sng" dirty="0"/>
              <a:t>Are arranged marriages happier? Evidence against:</a:t>
            </a:r>
            <a:endParaRPr lang="en-US" dirty="0"/>
          </a:p>
          <a:p>
            <a:r>
              <a:rPr lang="en-US" b="1" u="sng" dirty="0" err="1"/>
              <a:t>Xiaohe</a:t>
            </a:r>
            <a:r>
              <a:rPr lang="en-US" b="1" u="sng" dirty="0"/>
              <a:t> and Whyte (1990):</a:t>
            </a:r>
            <a:endParaRPr lang="en-US" dirty="0"/>
          </a:p>
          <a:p>
            <a:r>
              <a:rPr lang="en-US" dirty="0"/>
              <a:t>Investigated the prediction of defenders of arranged marriages that “love matches start hot grow cold, while arranged marriages start cold grow hot”.</a:t>
            </a:r>
          </a:p>
          <a:p>
            <a:r>
              <a:rPr lang="en-US" u="sng" dirty="0"/>
              <a:t>Method:</a:t>
            </a:r>
            <a:r>
              <a:rPr lang="en-US" dirty="0"/>
              <a:t> Investigated 586 married women in the Sichuan province in China. The role of parents had declined and young people were more involved in matchmaking</a:t>
            </a:r>
          </a:p>
          <a:p>
            <a:r>
              <a:rPr lang="en-US" dirty="0"/>
              <a:t>The researchers found that the wives in </a:t>
            </a:r>
            <a:r>
              <a:rPr lang="en-US" b="1" dirty="0"/>
              <a:t>love marriages were more satisfied</a:t>
            </a:r>
            <a:r>
              <a:rPr lang="en-US" dirty="0"/>
              <a:t> with the marital relationship than the wives who were in arranged marriages, regardless of marriage length.</a:t>
            </a:r>
          </a:p>
          <a:p>
            <a:r>
              <a:rPr lang="en-US" u="sng" dirty="0"/>
              <a:t>Conclusion:</a:t>
            </a:r>
            <a:endParaRPr lang="en-US" dirty="0"/>
          </a:p>
          <a:p>
            <a:r>
              <a:rPr lang="en-US" dirty="0"/>
              <a:t>This data doesn’t support idea that arranged marriages are happier.</a:t>
            </a:r>
          </a:p>
          <a:p>
            <a:endParaRPr lang="en-US" dirty="0"/>
          </a:p>
        </p:txBody>
      </p:sp>
    </p:spTree>
    <p:extLst>
      <p:ext uri="{BB962C8B-B14F-4D97-AF65-F5344CB8AC3E}">
        <p14:creationId xmlns:p14="http://schemas.microsoft.com/office/powerpoint/2010/main" val="30031208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681979"/>
            <a:ext cx="7583487" cy="5355751"/>
          </a:xfrm>
        </p:spPr>
        <p:txBody>
          <a:bodyPr>
            <a:normAutofit fontScale="92500" lnSpcReduction="10000"/>
          </a:bodyPr>
          <a:lstStyle/>
          <a:p>
            <a:r>
              <a:rPr lang="en-US" u="sng" dirty="0"/>
              <a:t>Overall Conclusion </a:t>
            </a:r>
            <a:endParaRPr lang="en-US" dirty="0"/>
          </a:p>
          <a:p>
            <a:r>
              <a:rPr lang="en-US" b="1" dirty="0"/>
              <a:t>Hogg &amp; Vaughn (1998):</a:t>
            </a:r>
            <a:endParaRPr lang="en-US" dirty="0"/>
          </a:p>
          <a:p>
            <a:r>
              <a:rPr lang="en-US" dirty="0"/>
              <a:t>In spite of the focus on love in relationships in West, there’s general agreement amongst psychologists that: </a:t>
            </a:r>
          </a:p>
          <a:p>
            <a:pPr lvl="0"/>
            <a:r>
              <a:rPr lang="en-US" dirty="0"/>
              <a:t>A relationship that survives over time is when partners change with respect to what they expect of each other. </a:t>
            </a:r>
            <a:r>
              <a:rPr lang="en-US" b="1" dirty="0"/>
              <a:t>You could argue that the low success rate in the maintenance of Western marriages is the expectation that your partner will stay the same as when you first met them. This is not realistic.</a:t>
            </a:r>
            <a:endParaRPr lang="en-US" dirty="0"/>
          </a:p>
          <a:p>
            <a:r>
              <a:rPr lang="en-US" dirty="0"/>
              <a:t>Love that involves friendship, caring, respect, and mutual sharing could result in the powerful bonding of lasting relationships. </a:t>
            </a:r>
            <a:r>
              <a:rPr lang="en-US" b="1" dirty="0"/>
              <a:t>You could argue that this is allowed to develop in an arranged marriage, rather than the focus on romantic passion in Western marriages.</a:t>
            </a:r>
            <a:r>
              <a:rPr lang="en-US" dirty="0"/>
              <a:t> </a:t>
            </a:r>
          </a:p>
        </p:txBody>
      </p:sp>
    </p:spTree>
    <p:extLst>
      <p:ext uri="{BB962C8B-B14F-4D97-AF65-F5344CB8AC3E}">
        <p14:creationId xmlns:p14="http://schemas.microsoft.com/office/powerpoint/2010/main" val="9948848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0999"/>
            <a:ext cx="7583487" cy="1641419"/>
          </a:xfrm>
        </p:spPr>
        <p:txBody>
          <a:bodyPr/>
          <a:lstStyle/>
          <a:p>
            <a:pPr lvl="0"/>
            <a:r>
              <a:rPr lang="en-US" dirty="0" err="1"/>
              <a:t>Analyse</a:t>
            </a:r>
            <a:r>
              <a:rPr lang="en-US" dirty="0"/>
              <a:t> why relationships may change or end (2012)</a:t>
            </a:r>
            <a:br>
              <a:rPr lang="en-US" dirty="0"/>
            </a:br>
            <a:endParaRPr lang="en-US" dirty="0"/>
          </a:p>
        </p:txBody>
      </p:sp>
      <p:sp>
        <p:nvSpPr>
          <p:cNvPr id="3" name="Content Placeholder 2"/>
          <p:cNvSpPr>
            <a:spLocks noGrp="1"/>
          </p:cNvSpPr>
          <p:nvPr>
            <p:ph idx="1"/>
          </p:nvPr>
        </p:nvSpPr>
        <p:spPr>
          <a:xfrm>
            <a:off x="779463" y="1828800"/>
            <a:ext cx="7583487" cy="4208930"/>
          </a:xfrm>
        </p:spPr>
        <p:txBody>
          <a:bodyPr>
            <a:normAutofit fontScale="92500" lnSpcReduction="10000"/>
          </a:bodyPr>
          <a:lstStyle/>
          <a:p>
            <a:r>
              <a:rPr lang="en-US" u="sng" dirty="0"/>
              <a:t>Note:</a:t>
            </a:r>
            <a:endParaRPr lang="en-US" dirty="0"/>
          </a:p>
          <a:p>
            <a:r>
              <a:rPr lang="en-US" dirty="0"/>
              <a:t>You may include studies and theories from the previous learning outcome “Discuss the role of communication in maintaining relationships”</a:t>
            </a:r>
            <a:r>
              <a:rPr lang="en-US" dirty="0" smtClean="0"/>
              <a:t>.</a:t>
            </a:r>
            <a:endParaRPr lang="en-US" dirty="0"/>
          </a:p>
          <a:p>
            <a:r>
              <a:rPr lang="en-US" u="sng" dirty="0"/>
              <a:t>Social exchange theory</a:t>
            </a:r>
            <a:endParaRPr lang="en-US" dirty="0"/>
          </a:p>
          <a:p>
            <a:pPr lvl="0"/>
            <a:r>
              <a:rPr lang="en-US" b="1" dirty="0"/>
              <a:t>Kelly and </a:t>
            </a:r>
            <a:r>
              <a:rPr lang="en-US" b="1" dirty="0" err="1"/>
              <a:t>Thibaut</a:t>
            </a:r>
            <a:r>
              <a:rPr lang="en-US" dirty="0"/>
              <a:t> (1959) argue that relationships are maintained through a cost-benefit analysis</a:t>
            </a:r>
          </a:p>
          <a:p>
            <a:pPr lvl="0"/>
            <a:r>
              <a:rPr lang="en-US" dirty="0"/>
              <a:t>In other words the costs must not outweigh the benefits. Although the relationship may be non equivalent for short periods, it must be profitable for both partners in equal measure if the relationship is to survive.</a:t>
            </a:r>
          </a:p>
          <a:p>
            <a:endParaRPr lang="en-US" dirty="0"/>
          </a:p>
        </p:txBody>
      </p:sp>
    </p:spTree>
    <p:extLst>
      <p:ext uri="{BB962C8B-B14F-4D97-AF65-F5344CB8AC3E}">
        <p14:creationId xmlns:p14="http://schemas.microsoft.com/office/powerpoint/2010/main" val="15198584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564396"/>
            <a:ext cx="7583487" cy="5473334"/>
          </a:xfrm>
        </p:spPr>
        <p:txBody>
          <a:bodyPr>
            <a:normAutofit lnSpcReduction="10000"/>
          </a:bodyPr>
          <a:lstStyle/>
          <a:p>
            <a:r>
              <a:rPr lang="en-US" u="sng" dirty="0"/>
              <a:t>Equity theory: </a:t>
            </a:r>
            <a:r>
              <a:rPr lang="en-US" b="1" u="sng" dirty="0"/>
              <a:t>Elaine </a:t>
            </a:r>
            <a:r>
              <a:rPr lang="en-US" b="1" u="sng" dirty="0" err="1"/>
              <a:t>Walster</a:t>
            </a:r>
            <a:endParaRPr lang="en-US" dirty="0"/>
          </a:p>
          <a:p>
            <a:pPr lvl="0"/>
            <a:r>
              <a:rPr lang="en-US" dirty="0"/>
              <a:t>Equity theory of love predicts that there must be a balance between two partners in a relationship, it must be perceived as fair</a:t>
            </a:r>
            <a:r>
              <a:rPr lang="en-US" dirty="0" smtClean="0"/>
              <a:t>.</a:t>
            </a:r>
            <a:endParaRPr lang="en-US" dirty="0"/>
          </a:p>
          <a:p>
            <a:pPr lvl="0"/>
            <a:r>
              <a:rPr lang="en-US" b="1" dirty="0"/>
              <a:t>Hatfield (1979)</a:t>
            </a:r>
            <a:r>
              <a:rPr lang="en-US" dirty="0"/>
              <a:t>-found that those who felt deprived or under benefitted had extra martial sex sooner after marriage and with more partners than those who felt either fairly treated or over benefited. Those with equitable relationships predicted they would still be together after 1 and 5 years. Those who felt deprived OR over benefited did not predict their relationship would last.</a:t>
            </a:r>
          </a:p>
          <a:p>
            <a:pPr lvl="0"/>
            <a:r>
              <a:rPr lang="en-US" dirty="0"/>
              <a:t>Relationship breakdown occurs if one or both partners are dissatisfied with their </a:t>
            </a:r>
            <a:r>
              <a:rPr lang="en-US" u="sng" dirty="0"/>
              <a:t>comparison</a:t>
            </a:r>
            <a:r>
              <a:rPr lang="en-US" dirty="0"/>
              <a:t> levels of reward. </a:t>
            </a:r>
          </a:p>
          <a:p>
            <a:endParaRPr lang="en-US" dirty="0"/>
          </a:p>
        </p:txBody>
      </p:sp>
    </p:spTree>
    <p:extLst>
      <p:ext uri="{BB962C8B-B14F-4D97-AF65-F5344CB8AC3E}">
        <p14:creationId xmlns:p14="http://schemas.microsoft.com/office/powerpoint/2010/main" val="37043409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964177"/>
            <a:ext cx="7583487" cy="5073553"/>
          </a:xfrm>
        </p:spPr>
        <p:txBody>
          <a:bodyPr/>
          <a:lstStyle/>
          <a:p>
            <a:r>
              <a:rPr lang="en-US" u="sng" dirty="0"/>
              <a:t>Evaluation:</a:t>
            </a:r>
            <a:endParaRPr lang="en-US" dirty="0"/>
          </a:p>
          <a:p>
            <a:pPr lvl="0"/>
            <a:r>
              <a:rPr lang="en-US" dirty="0"/>
              <a:t>The theory is rather cold and mercenary and does not deal with emotions. Reductionist.</a:t>
            </a:r>
          </a:p>
          <a:p>
            <a:pPr lvl="0"/>
            <a:r>
              <a:rPr lang="en-US" dirty="0"/>
              <a:t>Cannot be applied to all cultures as it is derived from the values of capitalistic societies.</a:t>
            </a:r>
          </a:p>
          <a:p>
            <a:pPr lvl="0"/>
            <a:r>
              <a:rPr lang="en-US" dirty="0"/>
              <a:t>It is difficult to quantify all psychological costs and rewards in a relationship to test the theory. (However-partners do tend to be equally physically attractive).</a:t>
            </a:r>
          </a:p>
          <a:p>
            <a:pPr lvl="0"/>
            <a:r>
              <a:rPr lang="en-US" dirty="0"/>
              <a:t>Self reports do not always get reliable information</a:t>
            </a:r>
            <a:r>
              <a:rPr lang="en-US" dirty="0" smtClean="0"/>
              <a:t>.</a:t>
            </a:r>
            <a:endParaRPr lang="en-US" dirty="0"/>
          </a:p>
          <a:p>
            <a:endParaRPr lang="en-US" dirty="0"/>
          </a:p>
        </p:txBody>
      </p:sp>
    </p:spTree>
    <p:extLst>
      <p:ext uri="{BB962C8B-B14F-4D97-AF65-F5344CB8AC3E}">
        <p14:creationId xmlns:p14="http://schemas.microsoft.com/office/powerpoint/2010/main" val="12871510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u="sng" dirty="0" err="1"/>
              <a:t>Rusbult</a:t>
            </a:r>
            <a:r>
              <a:rPr lang="en-US" b="1" u="sng" dirty="0"/>
              <a:t> et al Patterns of </a:t>
            </a:r>
            <a:r>
              <a:rPr lang="en-US" b="1" u="sng" dirty="0" err="1"/>
              <a:t>accomodation</a:t>
            </a:r>
            <a:endParaRPr lang="en-US" dirty="0"/>
          </a:p>
          <a:p>
            <a:r>
              <a:rPr lang="en-US" dirty="0"/>
              <a:t>The theory highlights the importance of how an individual responds to a partner’s </a:t>
            </a:r>
            <a:r>
              <a:rPr lang="en-US" u="sng" dirty="0"/>
              <a:t>negative</a:t>
            </a:r>
            <a:r>
              <a:rPr lang="en-US" dirty="0"/>
              <a:t> </a:t>
            </a:r>
            <a:r>
              <a:rPr lang="en-US" dirty="0" err="1"/>
              <a:t>behaviour</a:t>
            </a:r>
            <a:r>
              <a:rPr lang="en-US" dirty="0"/>
              <a:t>. </a:t>
            </a:r>
            <a:r>
              <a:rPr lang="en-US" u="sng" dirty="0"/>
              <a:t>Constructive accommodations: </a:t>
            </a:r>
            <a:r>
              <a:rPr lang="en-US" dirty="0"/>
              <a:t>discussing problems, forgiving, waiting for improvements. </a:t>
            </a:r>
            <a:r>
              <a:rPr lang="en-US" u="sng" dirty="0"/>
              <a:t>Destructive accommodations: </a:t>
            </a:r>
            <a:r>
              <a:rPr lang="en-US" dirty="0"/>
              <a:t>silent treatment, bringing up past failures, physical avoidance.</a:t>
            </a:r>
          </a:p>
          <a:p>
            <a:endParaRPr lang="en-US" dirty="0"/>
          </a:p>
        </p:txBody>
      </p:sp>
    </p:spTree>
    <p:extLst>
      <p:ext uri="{BB962C8B-B14F-4D97-AF65-F5344CB8AC3E}">
        <p14:creationId xmlns:p14="http://schemas.microsoft.com/office/powerpoint/2010/main" val="4900119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752528"/>
            <a:ext cx="7583487" cy="5285202"/>
          </a:xfrm>
        </p:spPr>
        <p:txBody>
          <a:bodyPr>
            <a:normAutofit fontScale="92500"/>
          </a:bodyPr>
          <a:lstStyle/>
          <a:p>
            <a:r>
              <a:rPr lang="en-US" b="1" u="sng" dirty="0"/>
              <a:t>Murray and Holmes</a:t>
            </a:r>
            <a:r>
              <a:rPr lang="en-US" dirty="0"/>
              <a:t> Idealization of one’s partner seems to lead to constructive accommodations. They found that over time partners in committed relationships create “positive illusions” of their partners. The </a:t>
            </a:r>
            <a:r>
              <a:rPr lang="en-US" u="sng" dirty="0"/>
              <a:t>idealization</a:t>
            </a:r>
            <a:r>
              <a:rPr lang="en-US" dirty="0"/>
              <a:t> of the partner was associated with satisfaction and less conflict. If a person is not willing to adopt a constructivist approach to negative </a:t>
            </a:r>
            <a:r>
              <a:rPr lang="en-US" dirty="0" err="1"/>
              <a:t>behaviour</a:t>
            </a:r>
            <a:r>
              <a:rPr lang="en-US" dirty="0"/>
              <a:t>, the relationship ends.</a:t>
            </a:r>
          </a:p>
          <a:p>
            <a:r>
              <a:rPr lang="en-US" u="sng" dirty="0"/>
              <a:t>Evaluation:</a:t>
            </a:r>
            <a:endParaRPr lang="en-US" dirty="0"/>
          </a:p>
          <a:p>
            <a:r>
              <a:rPr lang="en-US" dirty="0"/>
              <a:t>Tries to address the role of emotions in a relationship-may idealize partner more at the beginning of a relationship or may be committed to making a relationship work.</a:t>
            </a:r>
          </a:p>
          <a:p>
            <a:r>
              <a:rPr lang="en-US" dirty="0"/>
              <a:t>Idealization could also be a threat to a relationship if the partner does not live up to the high expectations</a:t>
            </a:r>
            <a:r>
              <a:rPr lang="en-US" dirty="0" smtClean="0"/>
              <a:t>.</a:t>
            </a:r>
            <a:endParaRPr lang="en-US" dirty="0"/>
          </a:p>
        </p:txBody>
      </p:sp>
    </p:spTree>
    <p:extLst>
      <p:ext uri="{BB962C8B-B14F-4D97-AF65-F5344CB8AC3E}">
        <p14:creationId xmlns:p14="http://schemas.microsoft.com/office/powerpoint/2010/main" val="31644149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634946"/>
            <a:ext cx="7583487" cy="5402784"/>
          </a:xfrm>
        </p:spPr>
        <p:txBody>
          <a:bodyPr>
            <a:normAutofit fontScale="92500"/>
          </a:bodyPr>
          <a:lstStyle/>
          <a:p>
            <a:r>
              <a:rPr lang="en-US" u="sng" dirty="0"/>
              <a:t>Flora and </a:t>
            </a:r>
            <a:r>
              <a:rPr lang="en-US" u="sng" dirty="0" err="1"/>
              <a:t>Segrin</a:t>
            </a:r>
            <a:endParaRPr lang="en-US" dirty="0"/>
          </a:p>
          <a:p>
            <a:r>
              <a:rPr lang="en-US" u="sng" dirty="0"/>
              <a:t>Aim: </a:t>
            </a:r>
            <a:r>
              <a:rPr lang="en-US" dirty="0"/>
              <a:t>To investigate the extent to which shared interests and spending time together was a predictor of perception of quality of the relationship. </a:t>
            </a:r>
          </a:p>
          <a:p>
            <a:r>
              <a:rPr lang="en-US" u="sng" dirty="0"/>
              <a:t>Procedure: </a:t>
            </a:r>
            <a:r>
              <a:rPr lang="en-US" dirty="0"/>
              <a:t>The participants were 66 young dating couples (of 6 months) and 65 married couples (of 4 years). The study was a longitudinal study. Data collection took place through self report questionnaires and interviews. At the beginning of the study participants described positive and negative feelings, disappointment and contentment with their partner. After 12 months the participants filled out questionnaires to measure well being and satisfaction with the relationship. All married couples were together but 25% of the dating couples had split up. The researchers were interested in finding possible factors that could predict either break-up or satisfaction.</a:t>
            </a:r>
          </a:p>
          <a:p>
            <a:endParaRPr lang="en-US" dirty="0"/>
          </a:p>
        </p:txBody>
      </p:sp>
    </p:spTree>
    <p:extLst>
      <p:ext uri="{BB962C8B-B14F-4D97-AF65-F5344CB8AC3E}">
        <p14:creationId xmlns:p14="http://schemas.microsoft.com/office/powerpoint/2010/main" val="10128664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776045"/>
            <a:ext cx="7583487" cy="5261685"/>
          </a:xfrm>
        </p:spPr>
        <p:txBody>
          <a:bodyPr/>
          <a:lstStyle/>
          <a:p>
            <a:r>
              <a:rPr lang="en-US" u="sng" dirty="0"/>
              <a:t>Results:</a:t>
            </a:r>
            <a:endParaRPr lang="en-US" dirty="0"/>
          </a:p>
          <a:p>
            <a:r>
              <a:rPr lang="en-US" dirty="0"/>
              <a:t>Satisfaction with a relationship for men depended on common interests and spending time together. For women, the best predictor of staying in a relationship and satisfaction was the amount of their own negative feelings about their partner. </a:t>
            </a:r>
          </a:p>
          <a:p>
            <a:r>
              <a:rPr lang="en-US" u="sng" dirty="0"/>
              <a:t>Evaluation:</a:t>
            </a:r>
            <a:endParaRPr lang="en-US" dirty="0"/>
          </a:p>
          <a:p>
            <a:r>
              <a:rPr lang="en-US" dirty="0"/>
              <a:t>The study was conducted with a sample from the USA so it may not be possible to generalize findings. Self reports can be bias.</a:t>
            </a:r>
          </a:p>
          <a:p>
            <a:endParaRPr lang="en-US" dirty="0"/>
          </a:p>
        </p:txBody>
      </p:sp>
    </p:spTree>
    <p:extLst>
      <p:ext uri="{BB962C8B-B14F-4D97-AF65-F5344CB8AC3E}">
        <p14:creationId xmlns:p14="http://schemas.microsoft.com/office/powerpoint/2010/main" val="220502811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729012"/>
            <a:ext cx="7583487" cy="5308718"/>
          </a:xfrm>
        </p:spPr>
        <p:txBody>
          <a:bodyPr>
            <a:normAutofit fontScale="77500" lnSpcReduction="20000"/>
          </a:bodyPr>
          <a:lstStyle/>
          <a:p>
            <a:r>
              <a:rPr lang="en-US" u="sng" dirty="0"/>
              <a:t>Can you predict the breakdown of a relationship?</a:t>
            </a:r>
            <a:endParaRPr lang="en-US" dirty="0"/>
          </a:p>
          <a:p>
            <a:r>
              <a:rPr lang="en-US" b="1" u="sng" dirty="0"/>
              <a:t>Duck (1992)</a:t>
            </a:r>
            <a:r>
              <a:rPr lang="en-US" dirty="0"/>
              <a:t> carried out a meta-analysis of longitudinal studies and found the following factors could predict the end of a marriage.</a:t>
            </a:r>
          </a:p>
          <a:p>
            <a:pPr lvl="0"/>
            <a:r>
              <a:rPr lang="en-US" dirty="0"/>
              <a:t>People who had parents that had divorced.</a:t>
            </a:r>
          </a:p>
          <a:p>
            <a:pPr lvl="0"/>
            <a:r>
              <a:rPr lang="en-US" dirty="0"/>
              <a:t>Teenage marriages.</a:t>
            </a:r>
          </a:p>
          <a:p>
            <a:pPr lvl="0"/>
            <a:r>
              <a:rPr lang="en-US" dirty="0"/>
              <a:t>Marriage between partners of different backgrounds (socioeconomic, cultural, education).</a:t>
            </a:r>
          </a:p>
          <a:p>
            <a:pPr lvl="0"/>
            <a:r>
              <a:rPr lang="en-US" dirty="0"/>
              <a:t>Marriage between people from a lower socioeconomic background.</a:t>
            </a:r>
          </a:p>
          <a:p>
            <a:pPr lvl="0"/>
            <a:r>
              <a:rPr lang="en-US" dirty="0"/>
              <a:t>Marriage between partners who have had many sexual partners before the marriage.</a:t>
            </a:r>
          </a:p>
          <a:p>
            <a:r>
              <a:rPr lang="en-US" u="sng" dirty="0"/>
              <a:t>Conclusion</a:t>
            </a:r>
            <a:endParaRPr lang="en-US" dirty="0"/>
          </a:p>
          <a:p>
            <a:pPr lvl="0"/>
            <a:r>
              <a:rPr lang="en-US" dirty="0"/>
              <a:t>Relationships offer comfortable predictability. Relationships end when this predictability is disrupted</a:t>
            </a:r>
            <a:r>
              <a:rPr lang="en-US" dirty="0" smtClean="0"/>
              <a:t>.</a:t>
            </a:r>
            <a:endParaRPr lang="en-US" dirty="0"/>
          </a:p>
        </p:txBody>
      </p:sp>
    </p:spTree>
    <p:extLst>
      <p:ext uri="{BB962C8B-B14F-4D97-AF65-F5344CB8AC3E}">
        <p14:creationId xmlns:p14="http://schemas.microsoft.com/office/powerpoint/2010/main" val="9456259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752529"/>
            <a:ext cx="7583487" cy="5285202"/>
          </a:xfrm>
        </p:spPr>
        <p:txBody>
          <a:bodyPr>
            <a:normAutofit lnSpcReduction="10000"/>
          </a:bodyPr>
          <a:lstStyle/>
          <a:p>
            <a:r>
              <a:rPr lang="en-US" b="1" u="sng" dirty="0" err="1"/>
              <a:t>Wedekind</a:t>
            </a:r>
            <a:r>
              <a:rPr lang="en-US" b="1" u="sng" dirty="0"/>
              <a:t> (1995) </a:t>
            </a:r>
            <a:r>
              <a:rPr lang="en-US" dirty="0"/>
              <a:t>The dirty shirt experiment.</a:t>
            </a:r>
          </a:p>
          <a:p>
            <a:r>
              <a:rPr lang="en-US" u="sng" dirty="0"/>
              <a:t>Aim:</a:t>
            </a:r>
            <a:r>
              <a:rPr lang="en-US" dirty="0"/>
              <a:t> Would females be able to identify males who had a genetic make-up which in combination with their own would BOOST the immune system of potential children (i.e. an immune system </a:t>
            </a:r>
            <a:r>
              <a:rPr lang="en-US" u="sng" dirty="0"/>
              <a:t>dissimilar</a:t>
            </a:r>
            <a:r>
              <a:rPr lang="en-US" dirty="0"/>
              <a:t> to their own).</a:t>
            </a:r>
          </a:p>
          <a:p>
            <a:r>
              <a:rPr lang="en-US" u="sng" dirty="0"/>
              <a:t>Method:</a:t>
            </a:r>
            <a:r>
              <a:rPr lang="en-US" dirty="0"/>
              <a:t> Men were asked to sleep in a T-shirt for two nights and keep it in a plastic bag. Women were asked to rate how agreeable they found the smell of 7 different the t-shirts. One was a control, 3 were from men with an immune system </a:t>
            </a:r>
            <a:r>
              <a:rPr lang="en-US" u="sng" dirty="0"/>
              <a:t>similar</a:t>
            </a:r>
            <a:r>
              <a:rPr lang="en-US" dirty="0"/>
              <a:t> to the woman’s and 3 were from men with an immune system </a:t>
            </a:r>
            <a:r>
              <a:rPr lang="en-US" u="sng" dirty="0"/>
              <a:t>dissimilar</a:t>
            </a:r>
            <a:r>
              <a:rPr lang="en-US" dirty="0"/>
              <a:t> to the woman’s. </a:t>
            </a:r>
          </a:p>
          <a:p>
            <a:r>
              <a:rPr lang="en-US" u="sng" dirty="0"/>
              <a:t>Results:</a:t>
            </a:r>
            <a:r>
              <a:rPr lang="en-US" dirty="0"/>
              <a:t> Woman preferred the odors of men with an immune system dissimilar to their own.</a:t>
            </a:r>
          </a:p>
          <a:p>
            <a:endParaRPr lang="en-US" dirty="0"/>
          </a:p>
        </p:txBody>
      </p:sp>
    </p:spTree>
    <p:extLst>
      <p:ext uri="{BB962C8B-B14F-4D97-AF65-F5344CB8AC3E}">
        <p14:creationId xmlns:p14="http://schemas.microsoft.com/office/powerpoint/2010/main" val="159920007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1034726"/>
            <a:ext cx="7583487" cy="5003004"/>
          </a:xfrm>
        </p:spPr>
        <p:txBody>
          <a:bodyPr/>
          <a:lstStyle/>
          <a:p>
            <a:r>
              <a:rPr lang="en-US" u="sng" dirty="0"/>
              <a:t>Do people simply fall out of love?</a:t>
            </a:r>
            <a:r>
              <a:rPr lang="en-US" dirty="0"/>
              <a:t> </a:t>
            </a:r>
          </a:p>
          <a:p>
            <a:r>
              <a:rPr lang="en-US" b="1" dirty="0" err="1"/>
              <a:t>Sprecher</a:t>
            </a:r>
            <a:r>
              <a:rPr lang="en-US" b="1" dirty="0"/>
              <a:t> (1999)</a:t>
            </a:r>
            <a:endParaRPr lang="en-US" dirty="0"/>
          </a:p>
          <a:p>
            <a:r>
              <a:rPr lang="en-US" dirty="0"/>
              <a:t>Carried out a longitudinal study to find out. Couples self reported their feelings about the relationship over several years. In the relationships that eventually broke up, individuals reported higher levels of general dissatisfaction and frustration with the relationship. BUT there was no change in their feelings of love for one another. When frustrations outweigh positive feeling of love, couples break up. The feelings of love that still exist make breaking up painful.</a:t>
            </a:r>
          </a:p>
          <a:p>
            <a:endParaRPr lang="en-US" dirty="0"/>
          </a:p>
        </p:txBody>
      </p:sp>
    </p:spTree>
    <p:extLst>
      <p:ext uri="{BB962C8B-B14F-4D97-AF65-F5344CB8AC3E}">
        <p14:creationId xmlns:p14="http://schemas.microsoft.com/office/powerpoint/2010/main" val="218269932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0999"/>
            <a:ext cx="7583487" cy="1876907"/>
          </a:xfrm>
        </p:spPr>
        <p:txBody>
          <a:bodyPr/>
          <a:lstStyle/>
          <a:p>
            <a:r>
              <a:rPr lang="en-US" dirty="0" smtClean="0"/>
              <a:t>How can social responsibility be used in the general learning outcomes?</a:t>
            </a:r>
            <a:endParaRPr lang="en-US" dirty="0"/>
          </a:p>
        </p:txBody>
      </p:sp>
      <p:sp>
        <p:nvSpPr>
          <p:cNvPr id="3" name="Content Placeholder 2"/>
          <p:cNvSpPr>
            <a:spLocks noGrp="1"/>
          </p:cNvSpPr>
          <p:nvPr>
            <p:ph idx="1"/>
          </p:nvPr>
        </p:nvSpPr>
        <p:spPr>
          <a:xfrm>
            <a:off x="779463" y="2414706"/>
            <a:ext cx="7583487" cy="3623024"/>
          </a:xfrm>
        </p:spPr>
        <p:txBody>
          <a:bodyPr>
            <a:normAutofit/>
          </a:bodyPr>
          <a:lstStyle/>
          <a:p>
            <a:pPr marL="0" indent="0">
              <a:buNone/>
            </a:pPr>
            <a:endParaRPr lang="en-US" b="1" dirty="0" smtClean="0"/>
          </a:p>
          <a:p>
            <a:pPr marL="0" indent="0">
              <a:buNone/>
            </a:pPr>
            <a:r>
              <a:rPr lang="en-US" b="1" dirty="0" smtClean="0"/>
              <a:t>General framework</a:t>
            </a:r>
            <a:endParaRPr lang="en-US" dirty="0"/>
          </a:p>
          <a:p>
            <a:pPr lvl="0"/>
            <a:r>
              <a:rPr lang="en-US" dirty="0"/>
              <a:t>To what extent do biological, cognitive and sociocultural factors influence human relationships (2012-biological factors) (May 2011-biological factors</a:t>
            </a:r>
            <a:r>
              <a:rPr lang="en-US" dirty="0" smtClean="0"/>
              <a:t>)</a:t>
            </a:r>
            <a:endParaRPr lang="en-US" dirty="0"/>
          </a:p>
          <a:p>
            <a:pPr lvl="0"/>
            <a:r>
              <a:rPr lang="en-US" dirty="0"/>
              <a:t>Evaluate psychological research (that is, theories and/or studies) relevant to the study of human relationships</a:t>
            </a:r>
          </a:p>
          <a:p>
            <a:endParaRPr lang="en-US" dirty="0"/>
          </a:p>
        </p:txBody>
      </p:sp>
    </p:spTree>
    <p:extLst>
      <p:ext uri="{BB962C8B-B14F-4D97-AF65-F5344CB8AC3E}">
        <p14:creationId xmlns:p14="http://schemas.microsoft.com/office/powerpoint/2010/main" val="28137190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893627"/>
            <a:ext cx="7583487" cy="5144103"/>
          </a:xfrm>
        </p:spPr>
        <p:txBody>
          <a:bodyPr/>
          <a:lstStyle/>
          <a:p>
            <a:r>
              <a:rPr lang="en-US" u="sng" dirty="0"/>
              <a:t>Evolutionary theory: Hormones and Neurotransmitters</a:t>
            </a:r>
            <a:endParaRPr lang="en-US" dirty="0"/>
          </a:p>
          <a:p>
            <a:r>
              <a:rPr lang="en-US" b="1" u="sng" dirty="0"/>
              <a:t>Fischer</a:t>
            </a:r>
            <a:r>
              <a:rPr lang="en-US" b="1" dirty="0"/>
              <a:t> (2004)</a:t>
            </a:r>
            <a:r>
              <a:rPr lang="en-US" dirty="0"/>
              <a:t> argues that the symptoms exhibited in human ROMANTIC PASSION indicate that dopamine, adrenalin and serotonin all play an important role.</a:t>
            </a:r>
          </a:p>
          <a:p>
            <a:r>
              <a:rPr lang="en-US" dirty="0"/>
              <a:t>Romantic love is NOT an emotion but a motivation system that acts like a craving that requires us to mate. Perhaps similar to other animals</a:t>
            </a:r>
          </a:p>
          <a:p>
            <a:r>
              <a:rPr lang="en-US" dirty="0"/>
              <a:t>Supported by </a:t>
            </a:r>
            <a:r>
              <a:rPr lang="en-US" u="sng" dirty="0"/>
              <a:t>Fisher et al (2003)</a:t>
            </a:r>
            <a:r>
              <a:rPr lang="en-US" dirty="0"/>
              <a:t>. Used an fMRI to show activity in the brain’s reward system when participants looked at photo’s of loved ones.</a:t>
            </a:r>
          </a:p>
          <a:p>
            <a:pPr marL="0" indent="0">
              <a:buNone/>
            </a:pPr>
            <a:endParaRPr lang="en-US" dirty="0"/>
          </a:p>
        </p:txBody>
      </p:sp>
    </p:spTree>
    <p:extLst>
      <p:ext uri="{BB962C8B-B14F-4D97-AF65-F5344CB8AC3E}">
        <p14:creationId xmlns:p14="http://schemas.microsoft.com/office/powerpoint/2010/main" val="13376955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u="sng" dirty="0" err="1"/>
              <a:t>Marazziti</a:t>
            </a:r>
            <a:r>
              <a:rPr lang="en-US" b="1" u="sng" dirty="0"/>
              <a:t> et al (1999)</a:t>
            </a:r>
            <a:r>
              <a:rPr lang="en-US" b="1" dirty="0"/>
              <a:t>.</a:t>
            </a:r>
            <a:r>
              <a:rPr lang="en-US" dirty="0"/>
              <a:t> A study in Pisa (Italy) shows how Serotonin can explain the continuous focus on the beloved. </a:t>
            </a:r>
          </a:p>
          <a:p>
            <a:r>
              <a:rPr lang="en-US" dirty="0"/>
              <a:t>Serotonin levels of new lovers was equivalent to the low levels found in people with obsessive compulsive disorder.</a:t>
            </a:r>
          </a:p>
          <a:p>
            <a:endParaRPr lang="en-US" dirty="0"/>
          </a:p>
        </p:txBody>
      </p:sp>
    </p:spTree>
    <p:extLst>
      <p:ext uri="{BB962C8B-B14F-4D97-AF65-F5344CB8AC3E}">
        <p14:creationId xmlns:p14="http://schemas.microsoft.com/office/powerpoint/2010/main" val="2988980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0"/>
            <a:ext cx="7583487" cy="1447800"/>
          </a:xfrm>
        </p:spPr>
        <p:txBody>
          <a:bodyPr/>
          <a:lstStyle/>
          <a:p>
            <a:r>
              <a:rPr lang="en-US" dirty="0"/>
              <a:t>The role of hormones in bonding</a:t>
            </a:r>
            <a:br>
              <a:rPr lang="en-US" dirty="0"/>
            </a:br>
            <a:endParaRPr lang="en-US" dirty="0"/>
          </a:p>
        </p:txBody>
      </p:sp>
      <p:sp>
        <p:nvSpPr>
          <p:cNvPr id="3" name="Content Placeholder 2"/>
          <p:cNvSpPr>
            <a:spLocks noGrp="1"/>
          </p:cNvSpPr>
          <p:nvPr>
            <p:ph idx="1"/>
          </p:nvPr>
        </p:nvSpPr>
        <p:spPr/>
        <p:txBody>
          <a:bodyPr/>
          <a:lstStyle/>
          <a:p>
            <a:r>
              <a:rPr lang="en-US" b="1" dirty="0"/>
              <a:t>Two </a:t>
            </a:r>
            <a:r>
              <a:rPr lang="en-US" dirty="0"/>
              <a:t>hormones help to increase the bond between lovers. </a:t>
            </a:r>
          </a:p>
          <a:p>
            <a:r>
              <a:rPr lang="en-US" dirty="0" smtClean="0"/>
              <a:t>Oxytocin and Vasopressin</a:t>
            </a:r>
            <a:endParaRPr lang="en-US" dirty="0"/>
          </a:p>
        </p:txBody>
      </p:sp>
    </p:spTree>
    <p:extLst>
      <p:ext uri="{BB962C8B-B14F-4D97-AF65-F5344CB8AC3E}">
        <p14:creationId xmlns:p14="http://schemas.microsoft.com/office/powerpoint/2010/main" val="2928635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752528"/>
            <a:ext cx="7583487" cy="5285202"/>
          </a:xfrm>
        </p:spPr>
        <p:txBody>
          <a:bodyPr/>
          <a:lstStyle/>
          <a:p>
            <a:r>
              <a:rPr lang="en-US" b="1" dirty="0"/>
              <a:t>Oxytocin </a:t>
            </a:r>
            <a:endParaRPr lang="en-US" dirty="0"/>
          </a:p>
          <a:p>
            <a:r>
              <a:rPr lang="en-US" dirty="0"/>
              <a:t>Experiments conducted on laboratory rats have shown that when oxytocin is inhibited, new mothers reject their young. Yet when oxytocin was injected into female rats that had never mated, it caused them to demonstrate nurturing behavior towards other rats’ young.</a:t>
            </a:r>
          </a:p>
          <a:p>
            <a:r>
              <a:rPr lang="en-US" dirty="0"/>
              <a:t>Most researchers found that oxytocin tends to deepen and intensify feelings of attachment. This is released in both men and women during touching and sex. Thus couples feel closer and more bonded. Oxytocin is also released during childbirth and is believed that it helps to secure the bond between mother and infant.</a:t>
            </a:r>
          </a:p>
          <a:p>
            <a:endParaRPr lang="en-US" dirty="0"/>
          </a:p>
        </p:txBody>
      </p:sp>
    </p:spTree>
    <p:extLst>
      <p:ext uri="{BB962C8B-B14F-4D97-AF65-F5344CB8AC3E}">
        <p14:creationId xmlns:p14="http://schemas.microsoft.com/office/powerpoint/2010/main" val="3390461606"/>
      </p:ext>
    </p:extLst>
  </p:cSld>
  <p:clrMapOvr>
    <a:masterClrMapping/>
  </p:clrMapOvr>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75</TotalTime>
  <Words>4180</Words>
  <Application>Microsoft Macintosh PowerPoint</Application>
  <PresentationFormat>On-screen Show (4:3)</PresentationFormat>
  <Paragraphs>225</Paragraphs>
  <Slides>51</Slides>
  <Notes>0</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Revolution</vt:lpstr>
      <vt:lpstr>Human Relationships</vt:lpstr>
      <vt:lpstr>Learning Outcomes</vt:lpstr>
      <vt:lpstr>Examine biological, psychological and social origins of attraction </vt:lpstr>
      <vt:lpstr>PowerPoint Presentation</vt:lpstr>
      <vt:lpstr>PowerPoint Presentation</vt:lpstr>
      <vt:lpstr>PowerPoint Presentation</vt:lpstr>
      <vt:lpstr>PowerPoint Presentation</vt:lpstr>
      <vt:lpstr>The role of hormones in bonding </vt:lpstr>
      <vt:lpstr>PowerPoint Presentation</vt:lpstr>
      <vt:lpstr>PowerPoint Presentation</vt:lpstr>
      <vt:lpstr>Evaluation </vt:lpstr>
      <vt:lpstr>Psychological/Cognitive </vt:lpstr>
      <vt:lpstr>PowerPoint Presentation</vt:lpstr>
      <vt:lpstr>PowerPoint Presentation</vt:lpstr>
      <vt:lpstr>PowerPoint Presentation</vt:lpstr>
      <vt:lpstr>Social </vt:lpstr>
      <vt:lpstr>PowerPoint Presentation</vt:lpstr>
      <vt:lpstr>PowerPoint Presentation</vt:lpstr>
      <vt:lpstr>PowerPoint Presentation</vt:lpstr>
      <vt:lpstr>PowerPoint Presentation</vt:lpstr>
      <vt:lpstr>Discuss the role of communication in maintaining relationships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Explain the role that culture plays in the formation and maintenance of relationships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Analyse why relationships may change or end (2012)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can social responsibility be used in the general learning outcomes?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Murphy</dc:creator>
  <cp:lastModifiedBy>Alex Murphy</cp:lastModifiedBy>
  <cp:revision>11</cp:revision>
  <dcterms:created xsi:type="dcterms:W3CDTF">2013-04-18T20:34:23Z</dcterms:created>
  <dcterms:modified xsi:type="dcterms:W3CDTF">2013-04-18T21:50:04Z</dcterms:modified>
</cp:coreProperties>
</file>