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5" r:id="rId3"/>
    <p:sldId id="263" r:id="rId4"/>
    <p:sldId id="264" r:id="rId5"/>
    <p:sldId id="266" r:id="rId6"/>
    <p:sldId id="267" r:id="rId7"/>
    <p:sldId id="257" r:id="rId8"/>
    <p:sldId id="258" r:id="rId9"/>
    <p:sldId id="259" r:id="rId10"/>
    <p:sldId id="261" r:id="rId11"/>
    <p:sldId id="262" r:id="rId12"/>
    <p:sldId id="260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45" d="100"/>
          <a:sy n="45" d="100"/>
        </p:scale>
        <p:origin x="-131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328166" y="1295400"/>
            <a:ext cx="6487668" cy="3152887"/>
          </a:xfrm>
          <a:prstGeom prst="rect">
            <a:avLst/>
          </a:prstGeo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/>
          <a:p>
            <a: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</a:pPr>
            <a:endParaRPr sz="3200" kern="120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22921" y="1523999"/>
            <a:ext cx="6498158" cy="172486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22921" y="3299012"/>
            <a:ext cx="6498159" cy="916641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9/27/13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8" y="611872"/>
            <a:ext cx="4079545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8" y="1787856"/>
            <a:ext cx="4079545" cy="372015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9/27/13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>
            <a:off x="5090617" y="359392"/>
            <a:ext cx="3657600" cy="5318077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3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9/27/13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9792" y="368301"/>
            <a:ext cx="1524000" cy="5575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9274" y="368301"/>
            <a:ext cx="6689726" cy="5575300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9/27/13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9/27/13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3538" y="3352801"/>
            <a:ext cx="8416925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3538" y="4771029"/>
            <a:ext cx="8416925" cy="972671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9/27/13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2"/>
          <p:cNvSpPr>
            <a:spLocks noGrp="1"/>
          </p:cNvSpPr>
          <p:nvPr>
            <p:ph type="pic" idx="13"/>
          </p:nvPr>
        </p:nvSpPr>
        <p:spPr>
          <a:xfrm>
            <a:off x="370980" y="363538"/>
            <a:ext cx="8402040" cy="2836862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2403144"/>
            <a:ext cx="8056563" cy="1362075"/>
          </a:xfrm>
        </p:spPr>
        <p:txBody>
          <a:bodyPr anchor="b" anchorCtr="0"/>
          <a:lstStyle>
            <a:lvl1pPr algn="ctr">
              <a:defRPr sz="46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3736005"/>
            <a:ext cx="8056563" cy="1500187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9/27/13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9275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1071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9/27/13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4" y="107576"/>
            <a:ext cx="8042276" cy="1336956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4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9274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1070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1070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9/27/13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9/27/13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9/27/13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9" y="611872"/>
            <a:ext cx="3840480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2824" y="368300"/>
            <a:ext cx="3840480" cy="5575300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9" y="1787856"/>
            <a:ext cx="3840480" cy="372015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9/27/13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1600201"/>
            <a:ext cx="8042276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29835" y="627566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B01F9CA3-105E-4857-9057-6DB6197DA786}" type="datetimeFigureOut">
              <a:rPr lang="en-US" smtClean="0"/>
              <a:t>9/27/13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458" y="6275668"/>
            <a:ext cx="48409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97906" y="6275668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9250" indent="-349250" algn="l" defTabSz="914400" rtl="0" eaLnBrk="1" latinLnBrk="0" hangingPunct="1">
        <a:spcBef>
          <a:spcPts val="2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22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96837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263650" indent="-295275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54622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1828800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1177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398713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26892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gZ_qXmxdgGM" TargetMode="External"/><Relationship Id="rId4" Type="http://schemas.openxmlformats.org/officeDocument/2006/relationships/hyperlink" Target="http://www.youtube.com/watch?v=2etVAYlV6FA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youtube.com/watch?v=ga4Zr7P25o0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22921" y="1523998"/>
            <a:ext cx="6498158" cy="2949061"/>
          </a:xfrm>
        </p:spPr>
        <p:txBody>
          <a:bodyPr/>
          <a:lstStyle/>
          <a:p>
            <a:r>
              <a:rPr lang="en-US" dirty="0" smtClean="0"/>
              <a:t>You will be placed in a group at random-</a:t>
            </a:r>
            <a:r>
              <a:rPr lang="en-US" smtClean="0"/>
              <a:t>coin toss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35147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 terms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u="sng" dirty="0" smtClean="0"/>
              <a:t>Social Comparison:</a:t>
            </a:r>
            <a:r>
              <a:rPr lang="en-US" dirty="0" smtClean="0"/>
              <a:t>  Comparing our in-group with relevant out-group’s.</a:t>
            </a:r>
          </a:p>
          <a:p>
            <a:r>
              <a:rPr lang="en-US" dirty="0" smtClean="0"/>
              <a:t>The outcome of these comparisons is critical because it influences our own self esteem.</a:t>
            </a:r>
          </a:p>
          <a:p>
            <a:r>
              <a:rPr lang="en-US" u="sng" dirty="0" smtClean="0"/>
              <a:t>Self Image/Self concept:</a:t>
            </a:r>
            <a:r>
              <a:rPr lang="en-US" dirty="0" smtClean="0"/>
              <a:t> How we perceive ourselves. We strive to maintain a positive on.</a:t>
            </a:r>
          </a:p>
          <a:p>
            <a:r>
              <a:rPr lang="en-US" u="sng" dirty="0" smtClean="0"/>
              <a:t>Self esteem:</a:t>
            </a:r>
            <a:r>
              <a:rPr lang="en-US" dirty="0" smtClean="0"/>
              <a:t> If this is high we will have a positive self image. We can boost this by personal achievement or through affiliation with successful groups.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39511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 terms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 smtClean="0"/>
              <a:t>Positive distinctiveness: </a:t>
            </a:r>
            <a:r>
              <a:rPr lang="en-US" dirty="0" smtClean="0"/>
              <a:t>the motivation to show that our </a:t>
            </a:r>
            <a:r>
              <a:rPr lang="en-US" dirty="0" err="1" smtClean="0"/>
              <a:t>ingroup</a:t>
            </a:r>
            <a:r>
              <a:rPr lang="en-US" dirty="0" smtClean="0"/>
              <a:t> is </a:t>
            </a:r>
            <a:r>
              <a:rPr lang="en-US" dirty="0" err="1" smtClean="0"/>
              <a:t>prefereable</a:t>
            </a:r>
            <a:r>
              <a:rPr lang="en-US" dirty="0" smtClean="0"/>
              <a:t> to an </a:t>
            </a:r>
            <a:r>
              <a:rPr lang="en-US" dirty="0" err="1" smtClean="0"/>
              <a:t>outgroup</a:t>
            </a:r>
            <a:endParaRPr lang="en-US" u="sng" dirty="0" smtClean="0"/>
          </a:p>
          <a:p>
            <a:r>
              <a:rPr lang="en-US" u="sng" dirty="0" err="1" smtClean="0"/>
              <a:t>Favouritism</a:t>
            </a:r>
            <a:r>
              <a:rPr lang="en-US" dirty="0"/>
              <a:t>: The practice of giving special treatment (positive) to a certain group (or person).</a:t>
            </a:r>
          </a:p>
          <a:p>
            <a:r>
              <a:rPr lang="en-US" u="sng" dirty="0"/>
              <a:t>Discrimination:</a:t>
            </a:r>
            <a:r>
              <a:rPr lang="en-US" dirty="0"/>
              <a:t> The </a:t>
            </a:r>
            <a:r>
              <a:rPr lang="en-US" dirty="0" err="1"/>
              <a:t>behavioural</a:t>
            </a:r>
            <a:r>
              <a:rPr lang="en-US" dirty="0"/>
              <a:t> expression of prejudice (physically carrying out an act) against a certain group (or person).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131965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Applications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u="sng" dirty="0" smtClean="0"/>
              <a:t>Ethnocentrism: </a:t>
            </a:r>
          </a:p>
          <a:p>
            <a:pPr marL="0" indent="0">
              <a:buNone/>
            </a:pPr>
            <a:r>
              <a:rPr lang="en-US" dirty="0" smtClean="0"/>
              <a:t>Being </a:t>
            </a:r>
            <a:r>
              <a:rPr lang="en-US" u="sng" dirty="0" smtClean="0"/>
              <a:t>unable</a:t>
            </a:r>
            <a:r>
              <a:rPr lang="en-US" dirty="0" smtClean="0"/>
              <a:t> to </a:t>
            </a:r>
            <a:r>
              <a:rPr lang="en-US" dirty="0" err="1" smtClean="0"/>
              <a:t>conceptualise</a:t>
            </a:r>
            <a:r>
              <a:rPr lang="en-US" dirty="0" smtClean="0"/>
              <a:t> or imagine ideas, social beliefs, or the world from any viewpoint other than that of one’s own particular culture or social group. </a:t>
            </a:r>
          </a:p>
          <a:p>
            <a:pPr marL="0" indent="0">
              <a:buNone/>
            </a:pPr>
            <a:r>
              <a:rPr lang="en-US" dirty="0" smtClean="0"/>
              <a:t>The idea that one’s own ethnic group, nation, or indeed football team is superior to all others.</a:t>
            </a:r>
          </a:p>
          <a:p>
            <a:r>
              <a:rPr lang="en-US" u="sng" dirty="0" smtClean="0"/>
              <a:t>Stereotyping:</a:t>
            </a:r>
            <a:r>
              <a:rPr lang="en-US" dirty="0" smtClean="0"/>
              <a:t> A social perception of an individual in terms of group membership or physical attributes</a:t>
            </a:r>
            <a:endParaRPr lang="en-US" u="sng" dirty="0"/>
          </a:p>
        </p:txBody>
      </p:sp>
    </p:spTree>
    <p:extLst>
      <p:ext uri="{BB962C8B-B14F-4D97-AF65-F5344CB8AC3E}">
        <p14:creationId xmlns:p14="http://schemas.microsoft.com/office/powerpoint/2010/main" val="26584362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3600" dirty="0" smtClean="0"/>
              <a:t>There is to be no talking during the following task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5754889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Assign points to a member of the other group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 smtClean="0"/>
              <a:t>Point System</a:t>
            </a:r>
          </a:p>
          <a:p>
            <a:pPr marL="0" indent="0">
              <a:buNone/>
            </a:pPr>
            <a:endParaRPr lang="en-US" b="1" dirty="0" smtClean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8757372"/>
              </p:ext>
            </p:extLst>
          </p:nvPr>
        </p:nvGraphicFramePr>
        <p:xfrm>
          <a:off x="985836" y="2506732"/>
          <a:ext cx="7101325" cy="2924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5575"/>
                <a:gridCol w="645575"/>
                <a:gridCol w="645575"/>
                <a:gridCol w="645575"/>
                <a:gridCol w="645575"/>
                <a:gridCol w="645575"/>
                <a:gridCol w="645575"/>
                <a:gridCol w="645575"/>
                <a:gridCol w="645575"/>
                <a:gridCol w="645575"/>
                <a:gridCol w="645575"/>
              </a:tblGrid>
              <a:tr h="731130">
                <a:tc gridSpan="11">
                  <a:txBody>
                    <a:bodyPr/>
                    <a:lstStyle/>
                    <a:p>
                      <a:r>
                        <a:rPr lang="en-US" dirty="0" smtClean="0"/>
                        <a:t>Points for your group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73113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17</a:t>
                      </a:r>
                      <a:endParaRPr lang="en-US" dirty="0"/>
                    </a:p>
                  </a:txBody>
                  <a:tcPr/>
                </a:tc>
              </a:tr>
              <a:tr h="731130">
                <a:tc gridSpan="11">
                  <a:txBody>
                    <a:bodyPr/>
                    <a:lstStyle/>
                    <a:p>
                      <a:r>
                        <a:rPr lang="en-US" dirty="0" smtClean="0"/>
                        <a:t>Points for the other group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73113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21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917979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3600" dirty="0" smtClean="0"/>
              <a:t>Write your answer on a piece of paper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4994710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Social groups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Name three social groups that you belong to</a:t>
            </a:r>
          </a:p>
          <a:p>
            <a:endParaRPr lang="en-US" sz="3600" dirty="0"/>
          </a:p>
          <a:p>
            <a:r>
              <a:rPr lang="en-US" sz="3600" dirty="0" smtClean="0"/>
              <a:t>Name two social groups that you don’t belong to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071565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Social identity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>
                <a:hlinkClick r:id="rId2"/>
              </a:rPr>
              <a:t>www.youtube.com/watch?v=</a:t>
            </a:r>
            <a:r>
              <a:rPr lang="en-US" u="sng" dirty="0" smtClean="0">
                <a:hlinkClick r:id="rId2"/>
              </a:rPr>
              <a:t>ga4Zr7P25o0</a:t>
            </a:r>
            <a:endParaRPr lang="en-US" dirty="0" smtClean="0"/>
          </a:p>
          <a:p>
            <a:r>
              <a:rPr lang="pl-PL" dirty="0">
                <a:hlinkClick r:id="rId3"/>
              </a:rPr>
              <a:t>http://www.youtube.com/watch?v=</a:t>
            </a:r>
            <a:r>
              <a:rPr lang="pl-PL" dirty="0" smtClean="0">
                <a:hlinkClick r:id="rId3"/>
              </a:rPr>
              <a:t>gZ_qXmxdgGM</a:t>
            </a:r>
            <a:endParaRPr lang="pl-PL" dirty="0" smtClean="0"/>
          </a:p>
          <a:p>
            <a:r>
              <a:rPr lang="fi-FI" dirty="0">
                <a:hlinkClick r:id="rId4"/>
              </a:rPr>
              <a:t>http://www.youtube.com/watch?v=</a:t>
            </a:r>
            <a:r>
              <a:rPr lang="fi-FI" dirty="0" smtClean="0">
                <a:hlinkClick r:id="rId4"/>
              </a:rPr>
              <a:t>2etVAYlV6FA</a:t>
            </a:r>
            <a:endParaRPr lang="fi-FI" dirty="0" smtClean="0"/>
          </a:p>
          <a:p>
            <a:r>
              <a:rPr lang="fi-FI" dirty="0" err="1" smtClean="0"/>
              <a:t>From</a:t>
            </a:r>
            <a:r>
              <a:rPr lang="fi-FI" smtClean="0"/>
              <a:t> 7mins 36secs</a:t>
            </a:r>
            <a:endParaRPr lang="fi-FI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56598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your social identity?</a:t>
            </a:r>
            <a:endParaRPr lang="en-US" dirty="0"/>
          </a:p>
        </p:txBody>
      </p:sp>
      <p:pic>
        <p:nvPicPr>
          <p:cNvPr id="4" name="Content Placeholder 3" descr="Breakfast club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9435" r="-1943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0039405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Basic Social Identity theory (SIT)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err="1" smtClean="0"/>
              <a:t>Tajfel</a:t>
            </a:r>
            <a:endParaRPr lang="en-US" sz="3200" dirty="0" smtClean="0"/>
          </a:p>
          <a:p>
            <a:r>
              <a:rPr lang="en-US" sz="2800" dirty="0" smtClean="0"/>
              <a:t>We have a tendency </a:t>
            </a:r>
            <a:r>
              <a:rPr lang="en-US" sz="2800" dirty="0"/>
              <a:t>to identify ourselves as part of a group and to classify other people as either within or outside that group</a:t>
            </a:r>
            <a:r>
              <a:rPr lang="en-US" sz="2800" dirty="0" smtClean="0"/>
              <a:t>.</a:t>
            </a:r>
          </a:p>
          <a:p>
            <a:r>
              <a:rPr lang="en-US" sz="2800" dirty="0" smtClean="0"/>
              <a:t>We learn how to behave towards ‘one of us’ or ‘one of them’ regardless of how the group distinction was made.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5182685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 terms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9275" y="1600200"/>
            <a:ext cx="8042276" cy="4597399"/>
          </a:xfrm>
        </p:spPr>
        <p:txBody>
          <a:bodyPr/>
          <a:lstStyle/>
          <a:p>
            <a:r>
              <a:rPr lang="en-US" u="sng" dirty="0" smtClean="0"/>
              <a:t>Social identity</a:t>
            </a:r>
            <a:r>
              <a:rPr lang="en-US" dirty="0" smtClean="0"/>
              <a:t>: a sense of who we are derived from the groups we belong to.</a:t>
            </a:r>
          </a:p>
          <a:p>
            <a:r>
              <a:rPr lang="en-US" u="sng" dirty="0"/>
              <a:t>Social categorization</a:t>
            </a:r>
            <a:r>
              <a:rPr lang="en-US" dirty="0"/>
              <a:t>: A cognitive process whereby people divide the social environment into </a:t>
            </a:r>
            <a:r>
              <a:rPr lang="en-US" b="1" dirty="0" err="1"/>
              <a:t>ingroups</a:t>
            </a:r>
            <a:r>
              <a:rPr lang="en-US" dirty="0"/>
              <a:t> and </a:t>
            </a:r>
            <a:r>
              <a:rPr lang="en-US" b="1" dirty="0" err="1"/>
              <a:t>outgroup</a:t>
            </a:r>
            <a:r>
              <a:rPr lang="en-US" dirty="0" err="1"/>
              <a:t>s</a:t>
            </a:r>
            <a:r>
              <a:rPr lang="en-US" dirty="0"/>
              <a:t>.</a:t>
            </a:r>
          </a:p>
          <a:p>
            <a:r>
              <a:rPr lang="en-US" u="sng" dirty="0"/>
              <a:t>In-group:</a:t>
            </a:r>
            <a:r>
              <a:rPr lang="en-US" dirty="0"/>
              <a:t> A group you define yourself as belonging to.</a:t>
            </a:r>
          </a:p>
          <a:p>
            <a:r>
              <a:rPr lang="en-US" u="sng" dirty="0"/>
              <a:t>Out-group</a:t>
            </a:r>
            <a:r>
              <a:rPr lang="en-US" dirty="0"/>
              <a:t>: A group you define yourself as not belonging to.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46206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eeze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Breeze">
      <a:majorFont>
        <a:latin typeface="News Gothic MT"/>
        <a:ea typeface=""/>
        <a:cs typeface=""/>
        <a:font script="Jpan" typeface="ＭＳ Ｐゴシック"/>
        <a:font script="Hans" typeface="宋体"/>
        <a:font script="Hant" typeface="新細明體"/>
      </a:majorFont>
      <a:minorFont>
        <a:latin typeface="News Gothic MT"/>
        <a:ea typeface=""/>
        <a:cs typeface=""/>
        <a:font script="Jpan" typeface="ＭＳ Ｐゴシック"/>
        <a:font script="Hans" typeface="宋体"/>
        <a:font script="Hant" typeface="新細明體"/>
      </a:minorFont>
    </a:fontScheme>
    <a:fmtScheme name="Breeze">
      <a:fillStyleLst>
        <a:solidFill>
          <a:schemeClr val="phClr"/>
        </a:solidFill>
        <a:gradFill rotWithShape="1">
          <a:gsLst>
            <a:gs pos="31000">
              <a:schemeClr val="phClr">
                <a:tint val="100000"/>
                <a:shade val="100000"/>
                <a:satMod val="120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shade val="100000"/>
                <a:satMod val="120000"/>
              </a:schemeClr>
            </a:gs>
            <a:gs pos="69000">
              <a:schemeClr val="phClr">
                <a:tint val="80000"/>
                <a:shade val="100000"/>
                <a:satMod val="150000"/>
              </a:schemeClr>
            </a:gs>
            <a:gs pos="100000">
              <a:schemeClr val="phClr"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dbl" algn="ctr">
          <a:solidFill>
            <a:schemeClr val="phClr"/>
          </a:solidFill>
          <a:prstDash val="solid"/>
        </a:ln>
        <a:ln w="31750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sx="101000" sy="101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127000" dist="25400" dir="13500000">
              <a:srgbClr val="C0C0C0">
                <a:alpha val="75000"/>
              </a:srgbClr>
            </a:innerShdw>
            <a:outerShdw blurRad="88900" dist="25400" dir="5400000" sx="102000" sy="102000" algn="ctr" rotWithShape="0">
              <a:srgbClr val="C0C0C0">
                <a:alpha val="40000"/>
              </a:srgbClr>
            </a:outerShdw>
          </a:effectLst>
          <a:scene3d>
            <a:camera prst="perspectiveLeft" fov="300000"/>
            <a:lightRig rig="soft" dir="l">
              <a:rot lat="0" lon="0" rev="4200000"/>
            </a:lightRig>
          </a:scene3d>
          <a:sp3d extrusionH="38100" prstMaterial="powder">
            <a:bevelT w="50800" h="88900" prst="convex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0000"/>
                <a:satMod val="400000"/>
              </a:schemeClr>
              <a:schemeClr val="phClr">
                <a:tint val="10000"/>
                <a:satMod val="20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Breeze.thmx</Template>
  <TotalTime>653</TotalTime>
  <Words>460</Words>
  <Application>Microsoft Macintosh PowerPoint</Application>
  <PresentationFormat>On-screen Show (4:3)</PresentationFormat>
  <Paragraphs>62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Breeze</vt:lpstr>
      <vt:lpstr>You will be placed in a group at random-coin toss</vt:lpstr>
      <vt:lpstr>PowerPoint Presentation</vt:lpstr>
      <vt:lpstr>Assign points to a member of the other group</vt:lpstr>
      <vt:lpstr>PowerPoint Presentation</vt:lpstr>
      <vt:lpstr>Social groups</vt:lpstr>
      <vt:lpstr>Social identity</vt:lpstr>
      <vt:lpstr>What is your social identity?</vt:lpstr>
      <vt:lpstr>Basic Social Identity theory (SIT)</vt:lpstr>
      <vt:lpstr>Key terms</vt:lpstr>
      <vt:lpstr>Key terms</vt:lpstr>
      <vt:lpstr>Key terms</vt:lpstr>
      <vt:lpstr>Applications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Alex Murphy</dc:creator>
  <cp:lastModifiedBy>DCS</cp:lastModifiedBy>
  <cp:revision>26</cp:revision>
  <dcterms:created xsi:type="dcterms:W3CDTF">2012-11-01T11:57:32Z</dcterms:created>
  <dcterms:modified xsi:type="dcterms:W3CDTF">2013-09-27T07:34:23Z</dcterms:modified>
</cp:coreProperties>
</file>