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media1.gif" ContentType="video/unknown"/>
  <Override PartName="/ppt/media/media2.gif" ContentType="video/unknown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lvl1pPr algn="ctr" defTabSz="584200">
      <a:defRPr sz="3600">
        <a:latin typeface="Helvetica Light"/>
        <a:ea typeface="Helvetica Light"/>
        <a:cs typeface="Helvetica Light"/>
        <a:sym typeface="Helvetica Light"/>
      </a:defRPr>
    </a:lvl1pPr>
    <a:lvl2pPr algn="ctr" defTabSz="584200">
      <a:defRPr sz="3600">
        <a:latin typeface="Helvetica Light"/>
        <a:ea typeface="Helvetica Light"/>
        <a:cs typeface="Helvetica Light"/>
        <a:sym typeface="Helvetica Light"/>
      </a:defRPr>
    </a:lvl2pPr>
    <a:lvl3pPr algn="ctr" defTabSz="584200">
      <a:defRPr sz="3600">
        <a:latin typeface="Helvetica Light"/>
        <a:ea typeface="Helvetica Light"/>
        <a:cs typeface="Helvetica Light"/>
        <a:sym typeface="Helvetica Light"/>
      </a:defRPr>
    </a:lvl3pPr>
    <a:lvl4pPr algn="ctr" defTabSz="584200">
      <a:defRPr sz="3600">
        <a:latin typeface="Helvetica Light"/>
        <a:ea typeface="Helvetica Light"/>
        <a:cs typeface="Helvetica Light"/>
        <a:sym typeface="Helvetica Light"/>
      </a:defRPr>
    </a:lvl4pPr>
    <a:lvl5pPr algn="ctr" defTabSz="584200">
      <a:defRPr sz="3600">
        <a:latin typeface="Helvetica Light"/>
        <a:ea typeface="Helvetica Light"/>
        <a:cs typeface="Helvetica Light"/>
        <a:sym typeface="Helvetica Light"/>
      </a:defRPr>
    </a:lvl5pPr>
    <a:lvl6pPr algn="ctr" defTabSz="584200">
      <a:defRPr sz="3600">
        <a:latin typeface="Helvetica Light"/>
        <a:ea typeface="Helvetica Light"/>
        <a:cs typeface="Helvetica Light"/>
        <a:sym typeface="Helvetica Light"/>
      </a:defRPr>
    </a:lvl6pPr>
    <a:lvl7pPr algn="ctr" defTabSz="584200">
      <a:defRPr sz="3600">
        <a:latin typeface="Helvetica Light"/>
        <a:ea typeface="Helvetica Light"/>
        <a:cs typeface="Helvetica Light"/>
        <a:sym typeface="Helvetica Light"/>
      </a:defRPr>
    </a:lvl7pPr>
    <a:lvl8pPr algn="ctr" defTabSz="584200">
      <a:defRPr sz="3600">
        <a:latin typeface="Helvetica Light"/>
        <a:ea typeface="Helvetica Light"/>
        <a:cs typeface="Helvetica Light"/>
        <a:sym typeface="Helvetica Light"/>
      </a:defRPr>
    </a:lvl8pPr>
    <a:lvl9pPr algn="ctr" defTabSz="584200">
      <a:defRPr sz="3600">
        <a:latin typeface="Helvetica Light"/>
        <a:ea typeface="Helvetica Light"/>
        <a:cs typeface="Helvetica Light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0"/>
            <a:ext cx="10464800" cy="49403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3568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4279900"/>
            <a:ext cx="10464800" cy="38608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56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0"/>
            <a:ext cx="5334000" cy="4622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991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952500" y="93506"/>
            <a:ext cx="11099800" cy="286098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1pPr>
      <a:lvl2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2pPr>
      <a:lvl3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3pPr>
      <a:lvl4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4pPr>
      <a:lvl5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5pPr>
      <a:lvl6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6pPr>
      <a:lvl7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7pPr>
      <a:lvl8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8pPr>
      <a:lvl9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video" Target="../media/media1.gif"/><Relationship Id="rId3" Type="http://schemas.microsoft.com/office/2007/relationships/media" Target="../media/media1.gif"/><Relationship Id="rId4" Type="http://schemas.openxmlformats.org/officeDocument/2006/relationships/image" Target="../media/image2.png"/><Relationship Id="rId5" Type="http://schemas.openxmlformats.org/officeDocument/2006/relationships/video" Target="../media/media2.gif"/><Relationship Id="rId6" Type="http://schemas.microsoft.com/office/2007/relationships/media" Target="../media/media2.gif"/><Relationship Id="rId7" Type="http://schemas.openxmlformats.org/officeDocument/2006/relationships/image" Target="../media/image3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100"/>
            </a:lvl1pPr>
          </a:lstStyle>
          <a:p>
            <a:pPr lvl="0">
              <a:defRPr sz="1800"/>
            </a:pPr>
            <a:r>
              <a:rPr sz="6100"/>
              <a:t>Baillargeon and De vos(1991)</a:t>
            </a: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Aim : To obtain converging evidence of object permanence in young infants.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Paradigms were used to demonstrate object permanence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Until 9-months of age, Piaget maintained, that infants do not understand the objects continue to exist when occluded</a:t>
            </a:r>
            <a:endParaRPr sz="3100"/>
          </a:p>
          <a:p>
            <a:pPr lvl="0" marL="0" indent="0" defTabSz="514094">
              <a:spcBef>
                <a:spcPts val="3600"/>
              </a:spcBef>
              <a:buSzTx/>
              <a:buNone/>
              <a:defRPr sz="1800"/>
            </a:pPr>
            <a:r>
              <a:rPr sz="3100"/>
              <a:t>- to infants objects cease to exist if they cease to be visible</a:t>
            </a:r>
            <a:endParaRPr sz="3100"/>
          </a:p>
          <a:p>
            <a:pPr lvl="0" marL="0" indent="0" defTabSz="514094">
              <a:spcBef>
                <a:spcPts val="3600"/>
              </a:spcBef>
              <a:buSzTx/>
              <a:buNone/>
              <a:defRPr sz="1800"/>
            </a:pPr>
            <a:r>
              <a:rPr sz="3100"/>
              <a:t>- and are not permanent entities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body" idx="1"/>
          </p:nvPr>
        </p:nvSpPr>
        <p:spPr>
          <a:xfrm>
            <a:off x="1054100" y="208280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lvl="0" marL="889000" indent="-889000">
              <a:defRPr sz="1800"/>
            </a:pPr>
            <a:r>
              <a:rPr sz="3600"/>
              <a:t>The study proposed the following about infants:</a:t>
            </a:r>
            <a:endParaRPr sz="3600"/>
          </a:p>
          <a:p>
            <a:pPr lvl="0" marL="1270000" indent="-1270000">
              <a:buSzPct val="100000"/>
              <a:buAutoNum type="arabicPeriod" startAt="1"/>
              <a:defRPr sz="1800"/>
            </a:pPr>
            <a:r>
              <a:rPr sz="3600"/>
              <a:t>Poor performance in search task is not a result of infants lack of object permanence</a:t>
            </a:r>
            <a:endParaRPr sz="3600"/>
          </a:p>
          <a:p>
            <a:pPr lvl="0" marL="1270000" indent="-1270000">
              <a:buSzPct val="100000"/>
              <a:buAutoNum type="arabicPeriod" startAt="1"/>
              <a:defRPr sz="1800"/>
            </a:pPr>
            <a:r>
              <a:rPr sz="3600"/>
              <a:t> but a lack in ability to find means-end</a:t>
            </a:r>
          </a:p>
        </p:txBody>
      </p:sp>
      <p:pic>
        <p:nvPicPr>
          <p:cNvPr id="36" name="image1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56429" y="5775523"/>
            <a:ext cx="5879379" cy="2970205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Shape 37"/>
          <p:cNvSpPr/>
          <p:nvPr/>
        </p:nvSpPr>
        <p:spPr>
          <a:xfrm>
            <a:off x="3222345" y="8838728"/>
            <a:ext cx="554754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- Piaget’s experiment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body" idx="1"/>
          </p:nvPr>
        </p:nvSpPr>
        <p:spPr>
          <a:xfrm>
            <a:off x="952500" y="48260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lvl="0" marL="675216" indent="-675216">
              <a:defRPr sz="1800"/>
            </a:pPr>
            <a:r>
              <a:rPr sz="2900"/>
              <a:t>Disappearing carrot:</a:t>
            </a:r>
            <a:endParaRPr sz="2900"/>
          </a:p>
          <a:p>
            <a:pPr lvl="0" marL="675216" indent="-675216">
              <a:defRPr sz="1800"/>
            </a:pPr>
            <a:r>
              <a:rPr sz="2900"/>
              <a:t>Infants were 3.5-month old infants</a:t>
            </a:r>
            <a:endParaRPr sz="2900"/>
          </a:p>
          <a:p>
            <a:pPr lvl="0" marL="716138" indent="-716138">
              <a:defRPr sz="1800"/>
            </a:pPr>
            <a:r>
              <a:rPr sz="2900"/>
              <a:t>The experiment consisted of two events, habituation events and test events</a:t>
            </a:r>
            <a:endParaRPr sz="2900"/>
          </a:p>
          <a:p>
            <a:pPr lvl="0" marL="716138" indent="-716138">
              <a:defRPr sz="1800"/>
            </a:pPr>
            <a:r>
              <a:rPr sz="2900"/>
              <a:t>Test events were divided into possible and impossible events</a:t>
            </a:r>
          </a:p>
        </p:txBody>
      </p:sp>
      <p:pic>
        <p:nvPicPr>
          <p:cNvPr id="40" name="image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47523" y="4680411"/>
            <a:ext cx="5179818" cy="45403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media1.gif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3081108" y="340691"/>
            <a:ext cx="5470984" cy="3014318"/>
          </a:xfrm>
          <a:prstGeom prst="rect">
            <a:avLst/>
          </a:prstGeom>
        </p:spPr>
      </p:pic>
      <p:pic>
        <p:nvPicPr>
          <p:cNvPr id="43" name="media2.gif"/>
          <p:cNvPicPr/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3116890" y="4502150"/>
            <a:ext cx="5577220" cy="3107085"/>
          </a:xfrm>
          <a:prstGeom prst="rect">
            <a:avLst/>
          </a:prstGeom>
        </p:spPr>
      </p:pic>
      <p:sp>
        <p:nvSpPr>
          <p:cNvPr id="44" name="Shape 44"/>
          <p:cNvSpPr/>
          <p:nvPr/>
        </p:nvSpPr>
        <p:spPr>
          <a:xfrm>
            <a:off x="3150116" y="3524248"/>
            <a:ext cx="551076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Infants glance at this one but seem to realise there's nothing unusual about it</a:t>
            </a:r>
          </a:p>
        </p:txBody>
      </p:sp>
      <p:sp>
        <p:nvSpPr>
          <p:cNvPr id="45" name="Shape 45"/>
          <p:cNvSpPr/>
          <p:nvPr/>
        </p:nvSpPr>
        <p:spPr>
          <a:xfrm>
            <a:off x="3224874" y="7594599"/>
            <a:ext cx="5577219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300"/>
            </a:lvl1pPr>
          </a:lstStyle>
          <a:p>
            <a:pPr lvl="0">
              <a:defRPr sz="1800"/>
            </a:pPr>
            <a:r>
              <a:rPr sz="2300"/>
              <a:t>Infants spent longer looking at this one, suggesting that they realise its impossible.  That is they realise that the carrot should still be visible in the space.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nodeType="afterEffect" presetClass="mediacall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0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0" fill="hold" display="0">
                  <p:stCondLst>
                    <p:cond delay="indefinite"/>
                  </p:stCondLst>
                </p:cTn>
                <p:tgtEl>
                  <p:spTgt spid="42"/>
                </p:tgtEl>
              </p:cMediaNode>
            </p:video>
            <p:video fullScrn="0">
              <p:cMediaNode mute="0" showWhenStopped="1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4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body" idx="1"/>
          </p:nvPr>
        </p:nvSpPr>
        <p:spPr>
          <a:xfrm>
            <a:off x="952500" y="158750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lvl="0" marL="889000" indent="-889000">
              <a:defRPr sz="1800"/>
            </a:pPr>
            <a:r>
              <a:rPr sz="3600"/>
              <a:t>Children looked longer at the impossible event, suggesting:</a:t>
            </a:r>
            <a:endParaRPr sz="3600"/>
          </a:p>
          <a:p>
            <a:pPr lvl="0" marL="1270000" indent="-1270000">
              <a:buSzPct val="100000"/>
              <a:buAutoNum type="arabicPeriod" startAt="1"/>
              <a:defRPr sz="1800"/>
            </a:pPr>
            <a:r>
              <a:rPr sz="3600"/>
              <a:t>they knew each carrot continued to exist behind each frame</a:t>
            </a:r>
            <a:endParaRPr sz="3600"/>
          </a:p>
          <a:p>
            <a:pPr lvl="0" marL="1270000" indent="-1270000">
              <a:buSzPct val="100000"/>
              <a:buAutoNum type="arabicPeriod" startAt="1"/>
              <a:defRPr sz="1800"/>
            </a:pPr>
            <a:r>
              <a:rPr sz="3600"/>
              <a:t>They believed the carrot retained its height behind the screen</a:t>
            </a:r>
            <a:endParaRPr sz="3600"/>
          </a:p>
          <a:p>
            <a:pPr lvl="0" marL="1270000" indent="-1270000">
              <a:buSzPct val="100000"/>
              <a:buAutoNum type="arabicPeriod" startAt="1"/>
              <a:defRPr sz="1800"/>
            </a:pPr>
            <a:r>
              <a:rPr sz="3600"/>
              <a:t>infants expected the tall carrot to appear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xfrm>
            <a:off x="952500" y="444500"/>
            <a:ext cx="11099800" cy="1056115"/>
          </a:xfrm>
          <a:prstGeom prst="rect">
            <a:avLst/>
          </a:prstGeom>
        </p:spPr>
        <p:txBody>
          <a:bodyPr/>
          <a:lstStyle>
            <a:lvl1pPr defTabSz="455674">
              <a:defRPr sz="6200"/>
            </a:lvl1pPr>
          </a:lstStyle>
          <a:p>
            <a:pPr lvl="0">
              <a:defRPr sz="1800"/>
            </a:pPr>
            <a:r>
              <a:rPr sz="6200"/>
              <a:t>Evaluation</a:t>
            </a:r>
          </a:p>
        </p:txBody>
      </p:sp>
      <p:sp>
        <p:nvSpPr>
          <p:cNvPr id="50" name="Shape 50"/>
          <p:cNvSpPr/>
          <p:nvPr>
            <p:ph type="body" idx="1"/>
          </p:nvPr>
        </p:nvSpPr>
        <p:spPr>
          <a:xfrm>
            <a:off x="952500" y="3697604"/>
            <a:ext cx="11099800" cy="3246192"/>
          </a:xfrm>
          <a:prstGeom prst="rect">
            <a:avLst/>
          </a:prstGeom>
        </p:spPr>
        <p:txBody>
          <a:bodyPr anchor="t"/>
          <a:lstStyle/>
          <a:p>
            <a:pPr lvl="0" marL="666750" indent="-666750" defTabSz="438150">
              <a:spcBef>
                <a:spcPts val="3100"/>
              </a:spcBef>
              <a:defRPr sz="1800"/>
            </a:pPr>
            <a:r>
              <a:rPr sz="2700"/>
              <a:t>The study was valid and ethical. It did not psychologically damage the infants</a:t>
            </a:r>
            <a:endParaRPr sz="2700"/>
          </a:p>
          <a:p>
            <a:pPr lvl="0" marL="666750" indent="-666750" defTabSz="438150">
              <a:spcBef>
                <a:spcPts val="3100"/>
              </a:spcBef>
              <a:defRPr sz="1800"/>
            </a:pPr>
            <a:r>
              <a:rPr sz="2700"/>
              <a:t>It was a lot simpler than Piaget’s original studies</a:t>
            </a:r>
            <a:endParaRPr sz="2700"/>
          </a:p>
          <a:p>
            <a:pPr lvl="0" marL="666750" indent="-666750" defTabSz="438150">
              <a:spcBef>
                <a:spcPts val="3100"/>
              </a:spcBef>
              <a:defRPr sz="1800"/>
            </a:pPr>
            <a:r>
              <a:rPr sz="2700"/>
              <a:t>However an infants surprise is not a strong measure of their understanding of object permanence (other factors may have influenced their surprise)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