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lvl1pPr algn="ctr" defTabSz="584200">
      <a:defRPr sz="3600">
        <a:latin typeface="Helvetica Light"/>
        <a:ea typeface="Helvetica Light"/>
        <a:cs typeface="Helvetica Light"/>
        <a:sym typeface="Helvetica Light"/>
      </a:defRPr>
    </a:lvl1pPr>
    <a:lvl2pPr algn="ctr" defTabSz="584200">
      <a:defRPr sz="3600">
        <a:latin typeface="Helvetica Light"/>
        <a:ea typeface="Helvetica Light"/>
        <a:cs typeface="Helvetica Light"/>
        <a:sym typeface="Helvetica Light"/>
      </a:defRPr>
    </a:lvl2pPr>
    <a:lvl3pPr algn="ctr" defTabSz="584200">
      <a:defRPr sz="3600">
        <a:latin typeface="Helvetica Light"/>
        <a:ea typeface="Helvetica Light"/>
        <a:cs typeface="Helvetica Light"/>
        <a:sym typeface="Helvetica Light"/>
      </a:defRPr>
    </a:lvl3pPr>
    <a:lvl4pPr algn="ctr" defTabSz="584200">
      <a:defRPr sz="3600">
        <a:latin typeface="Helvetica Light"/>
        <a:ea typeface="Helvetica Light"/>
        <a:cs typeface="Helvetica Light"/>
        <a:sym typeface="Helvetica Light"/>
      </a:defRPr>
    </a:lvl4pPr>
    <a:lvl5pPr algn="ctr" defTabSz="584200">
      <a:defRPr sz="3600">
        <a:latin typeface="Helvetica Light"/>
        <a:ea typeface="Helvetica Light"/>
        <a:cs typeface="Helvetica Light"/>
        <a:sym typeface="Helvetica Light"/>
      </a:defRPr>
    </a:lvl5pPr>
    <a:lvl6pPr algn="ctr" defTabSz="584200">
      <a:defRPr sz="3600">
        <a:latin typeface="Helvetica Light"/>
        <a:ea typeface="Helvetica Light"/>
        <a:cs typeface="Helvetica Light"/>
        <a:sym typeface="Helvetica Light"/>
      </a:defRPr>
    </a:lvl6pPr>
    <a:lvl7pPr algn="ctr" defTabSz="584200">
      <a:defRPr sz="3600">
        <a:latin typeface="Helvetica Light"/>
        <a:ea typeface="Helvetica Light"/>
        <a:cs typeface="Helvetica Light"/>
        <a:sym typeface="Helvetica Light"/>
      </a:defRPr>
    </a:lvl7pPr>
    <a:lvl8pPr algn="ctr" defTabSz="584200">
      <a:defRPr sz="3600">
        <a:latin typeface="Helvetica Light"/>
        <a:ea typeface="Helvetica Light"/>
        <a:cs typeface="Helvetica Light"/>
        <a:sym typeface="Helvetica Light"/>
      </a:defRPr>
    </a:lvl8pPr>
    <a:lvl9pPr algn="ctr" defTabSz="584200">
      <a:defRPr sz="3600"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0"/>
            <a:ext cx="10464800" cy="49403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3568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4279900"/>
            <a:ext cx="10464800" cy="38608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56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0"/>
            <a:ext cx="5334000" cy="4622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991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952500" y="93506"/>
            <a:ext cx="11099800" cy="28609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1pPr>
      <a:lvl2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2pPr>
      <a:lvl3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3pPr>
      <a:lvl4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4pPr>
      <a:lvl5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5pPr>
      <a:lvl6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6pPr>
      <a:lvl7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7pPr>
      <a:lvl8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8pPr>
      <a:lvl9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Martin Hughes (1975)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 lvl="0">
              <a:defRPr i="0" sz="1800"/>
            </a:pPr>
            <a:r>
              <a:rPr i="1" sz="3200"/>
              <a:t>Police Doll Man Task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body" idx="1"/>
          </p:nvPr>
        </p:nvSpPr>
        <p:spPr>
          <a:xfrm>
            <a:off x="1054100" y="78740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lvl="0" marL="889000" indent="-889000">
              <a:defRPr sz="1800"/>
            </a:pPr>
            <a:r>
              <a:rPr sz="3600"/>
              <a:t>Devised a task that made sense to the child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Aim: </a:t>
            </a:r>
            <a:r>
              <a:rPr b="1" sz="3600"/>
              <a:t>to find out at what age children no longer become egocentric</a:t>
            </a:r>
            <a:endParaRPr b="1" sz="3600"/>
          </a:p>
          <a:p>
            <a:pPr lvl="0" marL="889000" indent="-889000">
              <a:defRPr sz="1800"/>
            </a:pPr>
            <a:r>
              <a:rPr sz="3600"/>
              <a:t>Used a model comprising two crossed walls, a 'boy' doll and a 'policeman' doll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body" idx="1"/>
          </p:nvPr>
        </p:nvSpPr>
        <p:spPr>
          <a:xfrm>
            <a:off x="1816100" y="1181100"/>
            <a:ext cx="5915918" cy="6286500"/>
          </a:xfrm>
          <a:prstGeom prst="rect">
            <a:avLst/>
          </a:prstGeom>
        </p:spPr>
        <p:txBody>
          <a:bodyPr anchor="t"/>
          <a:lstStyle/>
          <a:p>
            <a:pPr lvl="0" marL="855662" indent="-855662" defTabSz="578358">
              <a:spcBef>
                <a:spcPts val="4100"/>
              </a:spcBef>
              <a:defRPr sz="1800"/>
            </a:pPr>
            <a:r>
              <a:rPr sz="3500"/>
              <a:t>For familiarisation, a policeman doll in various positions and the child was asked to hide the boy doll from the policeman</a:t>
            </a:r>
            <a:endParaRPr sz="3500"/>
          </a:p>
          <a:p>
            <a:pPr lvl="0" marL="855662" indent="-855662" defTabSz="578358">
              <a:spcBef>
                <a:spcPts val="4100"/>
              </a:spcBef>
              <a:defRPr sz="1800"/>
            </a:pPr>
            <a:r>
              <a:rPr sz="3500"/>
              <a:t>When the experiment began. Hughes brought in a second policeman doll, and placed both dolls at the end of two walls.</a:t>
            </a:r>
          </a:p>
        </p:txBody>
      </p:sp>
      <p:pic>
        <p:nvPicPr>
          <p:cNvPr id="38" name="image1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23702" y="1290811"/>
            <a:ext cx="4975313" cy="64581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lvl="0" marL="889000" indent="-889000">
              <a:defRPr sz="1800"/>
            </a:pPr>
            <a:r>
              <a:rPr sz="3600"/>
              <a:t>Findings: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Children Three and a half to five years of age, of whom 90 % cent gave correct answers, could perform this task</a:t>
            </a:r>
            <a:endParaRPr sz="3600"/>
          </a:p>
          <a:p>
            <a:pPr lvl="0" marL="889000" indent="-889000">
              <a:defRPr sz="1800"/>
            </a:pPr>
            <a:r>
              <a:rPr sz="3600"/>
              <a:t>Even when he devised a more complex situation, with more walls and a third policeman, 90 per cent of four-year-olds were successful.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lvl="0" marL="720090" indent="-720090" defTabSz="473201">
              <a:spcBef>
                <a:spcPts val="3400"/>
              </a:spcBef>
              <a:defRPr sz="1800"/>
            </a:pPr>
            <a:r>
              <a:rPr sz="2916"/>
              <a:t>Conclusion: </a:t>
            </a:r>
            <a:endParaRPr sz="2916"/>
          </a:p>
          <a:p>
            <a:pPr lvl="0" marL="1028700" indent="-1028700" defTabSz="473201">
              <a:spcBef>
                <a:spcPts val="3400"/>
              </a:spcBef>
              <a:buSzPct val="100000"/>
              <a:buAutoNum type="arabicPeriod" startAt="1"/>
              <a:defRPr sz="1800"/>
            </a:pPr>
            <a:r>
              <a:rPr sz="2916"/>
              <a:t>Children lose their egocentric thinking by 4 years of age, because they are able to take the view of another. Children at 4 years therefore are egocentric</a:t>
            </a:r>
            <a:endParaRPr sz="2916"/>
          </a:p>
          <a:p>
            <a:pPr lvl="0" marL="1028700" indent="-1028700" defTabSz="473201">
              <a:spcBef>
                <a:spcPts val="3400"/>
              </a:spcBef>
              <a:buSzPct val="100000"/>
              <a:buAutoNum type="arabicPeriod" startAt="1"/>
              <a:defRPr sz="1800"/>
            </a:pPr>
            <a:r>
              <a:rPr sz="2916"/>
              <a:t>Hughes' experiment allowed them to demonstrate this because the task made sense to the child, whereas Piaget's did not.</a:t>
            </a:r>
            <a:endParaRPr sz="2916"/>
          </a:p>
          <a:p>
            <a:pPr lvl="0" marL="720090" indent="-720090" defTabSz="473201">
              <a:spcBef>
                <a:spcPts val="3400"/>
              </a:spcBef>
              <a:defRPr sz="1800"/>
            </a:pPr>
            <a:r>
              <a:rPr sz="2916"/>
              <a:t>The procedure in the procedure was valid because it was made simple and comprehensible to children</a:t>
            </a:r>
            <a:endParaRPr sz="2916"/>
          </a:p>
          <a:p>
            <a:pPr lvl="0" marL="720090" indent="-720090" defTabSz="473201">
              <a:spcBef>
                <a:spcPts val="3400"/>
              </a:spcBef>
              <a:defRPr sz="1800"/>
            </a:pPr>
            <a:r>
              <a:rPr sz="2916"/>
              <a:t>Made human sense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