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82" r:id="rId2"/>
    <p:sldId id="261" r:id="rId3"/>
    <p:sldId id="260" r:id="rId4"/>
    <p:sldId id="262" r:id="rId5"/>
    <p:sldId id="263" r:id="rId6"/>
    <p:sldId id="283" r:id="rId7"/>
    <p:sldId id="265" r:id="rId8"/>
    <p:sldId id="267" r:id="rId9"/>
    <p:sldId id="269" r:id="rId10"/>
    <p:sldId id="270" r:id="rId11"/>
    <p:sldId id="271" r:id="rId12"/>
    <p:sldId id="272" r:id="rId13"/>
    <p:sldId id="284" r:id="rId14"/>
    <p:sldId id="285" r:id="rId15"/>
    <p:sldId id="286" r:id="rId16"/>
    <p:sldId id="287" r:id="rId17"/>
    <p:sldId id="289" r:id="rId18"/>
    <p:sldId id="288" r:id="rId19"/>
    <p:sldId id="273" r:id="rId20"/>
    <p:sldId id="275" r:id="rId21"/>
    <p:sldId id="277" r:id="rId22"/>
    <p:sldId id="278" r:id="rId23"/>
    <p:sldId id="293" r:id="rId24"/>
    <p:sldId id="301" r:id="rId25"/>
    <p:sldId id="303" r:id="rId26"/>
    <p:sldId id="305" r:id="rId27"/>
    <p:sldId id="306" r:id="rId28"/>
    <p:sldId id="295" r:id="rId29"/>
    <p:sldId id="294" r:id="rId30"/>
    <p:sldId id="296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15656-C1BA-284D-8721-B1F89FBA166E}" type="datetimeFigureOut">
              <a:rPr lang="en-US" smtClean="0"/>
              <a:t>1/9/14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FDC28-AA18-1048-95CA-5827DE124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Did you write</a:t>
            </a:r>
            <a:r>
              <a:rPr lang="en-US" baseline="0" dirty="0" smtClean="0"/>
              <a:t> sugar and anger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27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9pPr>
          </a:lstStyle>
          <a:p>
            <a:fld id="{6EEA8F93-C147-9A4C-8C67-508115DB0CBC}" type="slidenum">
              <a:rPr lang="en-GB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49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back to the SCLOA – what does this relate to?  </a:t>
            </a:r>
            <a:r>
              <a:rPr lang="en-US" dirty="0" smtClean="0">
                <a:sym typeface="Wingdings"/>
              </a:rPr>
              <a:t> Schemas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15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particularly true historically speaking as now we have advances such as DNA evidence.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8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type of schema driven errors do</a:t>
            </a:r>
            <a:r>
              <a:rPr lang="en-US" baseline="0" dirty="0" smtClean="0"/>
              <a:t> you think witnesses could make?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5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99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On your mini-whiteboards write down 5 factors </a:t>
            </a:r>
            <a:r>
              <a:rPr lang="en-GB" sz="1200" dirty="0" smtClean="0"/>
              <a:t>affecting the quality</a:t>
            </a:r>
            <a:r>
              <a:rPr lang="en-GB" sz="1200" baseline="0" dirty="0" smtClean="0"/>
              <a:t> of the</a:t>
            </a:r>
            <a:r>
              <a:rPr lang="en-GB" sz="1200" dirty="0" smtClean="0"/>
              <a:t> </a:t>
            </a:r>
            <a:r>
              <a:rPr lang="en-GB" sz="1200" dirty="0" smtClean="0"/>
              <a:t>Eye-witness Testimonies.</a:t>
            </a:r>
          </a:p>
          <a:p>
            <a:pPr>
              <a:defRPr/>
            </a:pPr>
            <a:endParaRPr lang="en-GB" sz="1200" dirty="0" smtClean="0"/>
          </a:p>
          <a:p>
            <a:pPr>
              <a:defRPr/>
            </a:pPr>
            <a:r>
              <a:rPr lang="en-GB" sz="1200" dirty="0" smtClean="0"/>
              <a:t>Anxiety/shock</a:t>
            </a:r>
          </a:p>
          <a:p>
            <a:pPr>
              <a:defRPr/>
            </a:pPr>
            <a:r>
              <a:rPr lang="en-GB" sz="1200" dirty="0" smtClean="0"/>
              <a:t>Age</a:t>
            </a:r>
          </a:p>
          <a:p>
            <a:pPr>
              <a:defRPr/>
            </a:pPr>
            <a:r>
              <a:rPr lang="en-GB" sz="1200" dirty="0" smtClean="0"/>
              <a:t>Consequences</a:t>
            </a:r>
          </a:p>
          <a:p>
            <a:pPr>
              <a:defRPr/>
            </a:pPr>
            <a:r>
              <a:rPr lang="en-GB" sz="1200" dirty="0" smtClean="0"/>
              <a:t>Time delay</a:t>
            </a:r>
          </a:p>
          <a:p>
            <a:pPr>
              <a:defRPr/>
            </a:pPr>
            <a:r>
              <a:rPr lang="en-GB" sz="1200" dirty="0" smtClean="0"/>
              <a:t>Individual differences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37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On your mini-whiteboards write down 5 factors affecting schemas in Eye-witness Testimonies.</a:t>
            </a:r>
          </a:p>
          <a:p>
            <a:pPr>
              <a:defRPr/>
            </a:pPr>
            <a:endParaRPr lang="en-GB" sz="1200" dirty="0" smtClean="0"/>
          </a:p>
          <a:p>
            <a:pPr>
              <a:defRPr/>
            </a:pPr>
            <a:r>
              <a:rPr lang="en-GB" sz="1200" dirty="0" smtClean="0"/>
              <a:t>Anxiety/shock</a:t>
            </a:r>
          </a:p>
          <a:p>
            <a:pPr>
              <a:defRPr/>
            </a:pPr>
            <a:r>
              <a:rPr lang="en-GB" sz="1200" dirty="0" smtClean="0"/>
              <a:t>Age</a:t>
            </a:r>
          </a:p>
          <a:p>
            <a:pPr>
              <a:defRPr/>
            </a:pPr>
            <a:r>
              <a:rPr lang="en-GB" sz="1200" dirty="0" smtClean="0"/>
              <a:t>Consequences</a:t>
            </a:r>
          </a:p>
          <a:p>
            <a:pPr>
              <a:defRPr/>
            </a:pPr>
            <a:r>
              <a:rPr lang="en-GB" sz="1200" dirty="0" smtClean="0"/>
              <a:t>Time delay</a:t>
            </a:r>
          </a:p>
          <a:p>
            <a:pPr>
              <a:defRPr/>
            </a:pPr>
            <a:r>
              <a:rPr lang="en-GB" sz="1200" dirty="0" smtClean="0"/>
              <a:t>Individual differences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FDC28-AA18-1048-95CA-5827DE1241F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37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9pPr>
          </a:lstStyle>
          <a:p>
            <a:fld id="{52BEB409-1101-A240-9917-8A22EF683929}" type="slidenum">
              <a:rPr lang="en-GB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ヒラギノ角ゴ Pro W3" charset="0"/>
              </a:defRPr>
            </a:lvl9pPr>
          </a:lstStyle>
          <a:p>
            <a:fld id="{EA902810-EB36-9949-9810-1CC14109C603}" type="slidenum">
              <a:rPr lang="en-GB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8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93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6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A978B6-B9F2-614B-801A-D94355242C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0437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0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2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30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7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8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2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9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27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D2B85-CB98-1F4B-90F8-C8E0C3D8FA83}" type="datetimeFigureOut">
              <a:rPr lang="en-US" smtClean="0"/>
              <a:t>1/9/14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33E0-9D64-7845-9DE1-BB056ACFF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7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bin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aculty.washington.edu/eloftus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4" Type="http://schemas.openxmlformats.org/officeDocument/2006/relationships/audio" Target="../media/audio3.bin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6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9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Schema Driven Processing</a:t>
            </a:r>
          </a:p>
        </p:txBody>
      </p:sp>
      <p:pic>
        <p:nvPicPr>
          <p:cNvPr id="17413" name="Picture 5" descr="think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92375"/>
            <a:ext cx="26670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5802313" y="2263775"/>
            <a:ext cx="2667000" cy="2438400"/>
          </a:xfrm>
          <a:prstGeom prst="cloudCallout">
            <a:avLst>
              <a:gd name="adj1" fmla="val -71069"/>
              <a:gd name="adj2" fmla="val -33269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200" b="0">
                <a:latin typeface="Arial Narrow" pitchFamily="34" charset="0"/>
                <a:ea typeface="+mn-ea"/>
              </a:rPr>
              <a:t>Yes.  I can recognise speech.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20713" y="2492375"/>
            <a:ext cx="2438400" cy="2286000"/>
            <a:chOff x="672" y="1584"/>
            <a:chExt cx="1536" cy="1440"/>
          </a:xfrm>
        </p:grpSpPr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672" y="1584"/>
              <a:ext cx="1248" cy="1440"/>
            </a:xfrm>
            <a:prstGeom prst="wedgeRoundRectCallout">
              <a:avLst>
                <a:gd name="adj1" fmla="val -39343"/>
                <a:gd name="adj2" fmla="val 69306"/>
                <a:gd name="adj3" fmla="val 1666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r>
                <a:rPr lang="en-GB" sz="3200" b="0">
                  <a:latin typeface="Arial Narrow" pitchFamily="34" charset="0"/>
                  <a:ea typeface="+mn-ea"/>
                </a:rPr>
                <a:t>Can you wreck a nice beach?</a:t>
              </a:r>
            </a:p>
          </p:txBody>
        </p:sp>
        <p:sp>
          <p:nvSpPr>
            <p:cNvPr id="12296" name="Line 9"/>
            <p:cNvSpPr>
              <a:spLocks noChangeShapeType="1"/>
            </p:cNvSpPr>
            <p:nvPr/>
          </p:nvSpPr>
          <p:spPr bwMode="auto">
            <a:xfrm>
              <a:off x="1920" y="230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2294" name="Text Box 10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287347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Bartlett (1932)</a:t>
            </a:r>
          </a:p>
        </p:txBody>
      </p:sp>
      <p:pic>
        <p:nvPicPr>
          <p:cNvPr id="19460" name="Picture 4" descr="bartle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3376613"/>
            <a:ext cx="1531938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71750" y="3376613"/>
            <a:ext cx="2743200" cy="609600"/>
            <a:chOff x="1728" y="2208"/>
            <a:chExt cx="1728" cy="384"/>
          </a:xfrm>
        </p:grpSpPr>
        <p:sp>
          <p:nvSpPr>
            <p:cNvPr id="13334" name="Text Box 6"/>
            <p:cNvSpPr txBox="1">
              <a:spLocks noChangeArrowheads="1"/>
            </p:cNvSpPr>
            <p:nvPr/>
          </p:nvSpPr>
          <p:spPr bwMode="auto">
            <a:xfrm>
              <a:off x="2352" y="2208"/>
              <a:ext cx="1104" cy="29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>
                  <a:latin typeface="Arial Narrow" charset="0"/>
                </a:rPr>
                <a:t>‘Pickaxe’</a:t>
              </a:r>
            </a:p>
          </p:txBody>
        </p:sp>
        <p:sp>
          <p:nvSpPr>
            <p:cNvPr id="13335" name="Line 7"/>
            <p:cNvSpPr>
              <a:spLocks noChangeShapeType="1"/>
            </p:cNvSpPr>
            <p:nvPr/>
          </p:nvSpPr>
          <p:spPr bwMode="auto">
            <a:xfrm flipV="1">
              <a:off x="1728" y="2352"/>
              <a:ext cx="62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571750" y="4519613"/>
            <a:ext cx="2743200" cy="619125"/>
            <a:chOff x="1728" y="2928"/>
            <a:chExt cx="1728" cy="390"/>
          </a:xfrm>
        </p:grpSpPr>
        <p:sp>
          <p:nvSpPr>
            <p:cNvPr id="13332" name="Text Box 9"/>
            <p:cNvSpPr txBox="1">
              <a:spLocks noChangeArrowheads="1"/>
            </p:cNvSpPr>
            <p:nvPr/>
          </p:nvSpPr>
          <p:spPr bwMode="auto">
            <a:xfrm>
              <a:off x="2352" y="3024"/>
              <a:ext cx="1104" cy="29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>
                  <a:latin typeface="Arial Narrow" charset="0"/>
                </a:rPr>
                <a:t>‘Turf cutter’</a:t>
              </a:r>
            </a:p>
          </p:txBody>
        </p:sp>
        <p:sp>
          <p:nvSpPr>
            <p:cNvPr id="13333" name="Line 10"/>
            <p:cNvSpPr>
              <a:spLocks noChangeShapeType="1"/>
            </p:cNvSpPr>
            <p:nvPr/>
          </p:nvSpPr>
          <p:spPr bwMode="auto">
            <a:xfrm>
              <a:off x="1728" y="2928"/>
              <a:ext cx="62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314950" y="2843213"/>
            <a:ext cx="2438400" cy="1336675"/>
            <a:chOff x="3456" y="1872"/>
            <a:chExt cx="1536" cy="842"/>
          </a:xfrm>
        </p:grpSpPr>
        <p:pic>
          <p:nvPicPr>
            <p:cNvPr id="13330" name="Picture 12" descr="Pickax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" y="1872"/>
              <a:ext cx="864" cy="84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31" name="Line 13"/>
            <p:cNvSpPr>
              <a:spLocks noChangeShapeType="1"/>
            </p:cNvSpPr>
            <p:nvPr/>
          </p:nvSpPr>
          <p:spPr bwMode="auto">
            <a:xfrm>
              <a:off x="3456" y="230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314950" y="4519613"/>
            <a:ext cx="2224088" cy="1676400"/>
            <a:chOff x="3456" y="2928"/>
            <a:chExt cx="1401" cy="1056"/>
          </a:xfrm>
        </p:grpSpPr>
        <p:pic>
          <p:nvPicPr>
            <p:cNvPr id="13328" name="Picture 15" descr="turfcutte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2928"/>
              <a:ext cx="489" cy="10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9" name="Line 16"/>
            <p:cNvSpPr>
              <a:spLocks noChangeShapeType="1"/>
            </p:cNvSpPr>
            <p:nvPr/>
          </p:nvSpPr>
          <p:spPr bwMode="auto">
            <a:xfrm>
              <a:off x="3456" y="321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971550" y="1700213"/>
            <a:ext cx="7086600" cy="771525"/>
            <a:chOff x="720" y="1152"/>
            <a:chExt cx="4464" cy="486"/>
          </a:xfrm>
        </p:grpSpPr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720" y="1152"/>
              <a:ext cx="1296" cy="48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4400" b="0">
                  <a:latin typeface="Arial Narrow" pitchFamily="34" charset="0"/>
                  <a:ea typeface="+mn-ea"/>
                </a:rPr>
                <a:t>Input</a:t>
              </a: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>
              <a:off x="3888" y="1152"/>
              <a:ext cx="1296" cy="48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4400" b="0">
                  <a:latin typeface="Arial Narrow" pitchFamily="34" charset="0"/>
                  <a:ea typeface="+mn-ea"/>
                </a:rPr>
                <a:t>Output</a:t>
              </a:r>
            </a:p>
          </p:txBody>
        </p:sp>
        <p:sp>
          <p:nvSpPr>
            <p:cNvPr id="19476" name="Text Box 20"/>
            <p:cNvSpPr txBox="1">
              <a:spLocks noChangeArrowheads="1"/>
            </p:cNvSpPr>
            <p:nvPr/>
          </p:nvSpPr>
          <p:spPr bwMode="auto">
            <a:xfrm>
              <a:off x="2304" y="1152"/>
              <a:ext cx="1296" cy="48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4400" b="0">
                  <a:latin typeface="Arial Narrow" pitchFamily="34" charset="0"/>
                  <a:ea typeface="+mn-ea"/>
                </a:rPr>
                <a:t>Schema</a:t>
              </a:r>
            </a:p>
          </p:txBody>
        </p:sp>
        <p:sp>
          <p:nvSpPr>
            <p:cNvPr id="13326" name="Line 21"/>
            <p:cNvSpPr>
              <a:spLocks noChangeShapeType="1"/>
            </p:cNvSpPr>
            <p:nvPr/>
          </p:nvSpPr>
          <p:spPr bwMode="auto">
            <a:xfrm>
              <a:off x="2016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327" name="Line 22"/>
            <p:cNvSpPr>
              <a:spLocks noChangeShapeType="1"/>
            </p:cNvSpPr>
            <p:nvPr/>
          </p:nvSpPr>
          <p:spPr bwMode="auto">
            <a:xfrm>
              <a:off x="3600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3321" name="Text Box 23"/>
          <p:cNvSpPr txBox="1">
            <a:spLocks noChangeArrowheads="1"/>
          </p:cNvSpPr>
          <p:nvPr/>
        </p:nvSpPr>
        <p:spPr bwMode="auto">
          <a:xfrm>
            <a:off x="1047750" y="5815013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0">
                <a:latin typeface="Arial Narrow" charset="0"/>
              </a:rPr>
              <a:t>Bartlett (1932)</a:t>
            </a:r>
          </a:p>
        </p:txBody>
      </p:sp>
      <p:sp>
        <p:nvSpPr>
          <p:cNvPr id="13322" name="Text Box 24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318382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Bartlett (1932)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</a:rPr>
              <a:t>War of the Ghosts </a:t>
            </a:r>
            <a:endParaRPr lang="en-US" dirty="0" smtClean="0">
              <a:latin typeface="Tahoma" charset="0"/>
            </a:endParaRPr>
          </a:p>
          <a:p>
            <a:pPr eaLnBrk="1" hangingPunct="1"/>
            <a:endParaRPr lang="en-US" dirty="0">
              <a:latin typeface="Tahoma" charset="0"/>
            </a:endParaRPr>
          </a:p>
          <a:p>
            <a:pPr eaLnBrk="1" hangingPunct="1"/>
            <a:r>
              <a:rPr lang="en-US" dirty="0">
                <a:latin typeface="Tahoma" charset="0"/>
              </a:rPr>
              <a:t>When recalled by UK </a:t>
            </a:r>
            <a:r>
              <a:rPr lang="en-US" dirty="0" err="1">
                <a:latin typeface="Tahoma" charset="0"/>
              </a:rPr>
              <a:t>p</a:t>
            </a:r>
            <a:r>
              <a:rPr lang="en-US" dirty="0" err="1" smtClean="0">
                <a:latin typeface="Tahoma" charset="0"/>
              </a:rPr>
              <a:t>pt’s</a:t>
            </a:r>
            <a:r>
              <a:rPr lang="en-US" dirty="0">
                <a:latin typeface="Tahoma" charset="0"/>
              </a:rPr>
              <a:t>:</a:t>
            </a:r>
          </a:p>
          <a:p>
            <a:pPr lvl="1" eaLnBrk="1" hangingPunct="1"/>
            <a:r>
              <a:rPr lang="en-US" dirty="0">
                <a:latin typeface="Tahoma" charset="0"/>
              </a:rPr>
              <a:t>Shorter</a:t>
            </a:r>
          </a:p>
          <a:p>
            <a:pPr lvl="1" eaLnBrk="1" hangingPunct="1"/>
            <a:r>
              <a:rPr lang="en-US" dirty="0">
                <a:latin typeface="Tahoma" charset="0"/>
              </a:rPr>
              <a:t>Less detailed</a:t>
            </a:r>
          </a:p>
          <a:p>
            <a:pPr lvl="1" eaLnBrk="1" hangingPunct="1"/>
            <a:r>
              <a:rPr lang="en-US" dirty="0">
                <a:latin typeface="Tahoma" charset="0"/>
              </a:rPr>
              <a:t>Some details changed (e.g. seal hunting changed to fishing)</a:t>
            </a:r>
          </a:p>
          <a:p>
            <a:pPr lvl="1" eaLnBrk="1" hangingPunct="1"/>
            <a:r>
              <a:rPr lang="en-US" dirty="0">
                <a:latin typeface="Tahoma" charset="0"/>
              </a:rPr>
              <a:t>More </a:t>
            </a:r>
            <a:r>
              <a:rPr lang="ja-JP" altLang="en-US" dirty="0">
                <a:latin typeface="Tahoma" charset="0"/>
              </a:rPr>
              <a:t>‘</a:t>
            </a:r>
            <a:r>
              <a:rPr lang="en-US" dirty="0">
                <a:latin typeface="Tahoma" charset="0"/>
              </a:rPr>
              <a:t>Western</a:t>
            </a:r>
            <a:r>
              <a:rPr lang="ja-JP" altLang="en-US" dirty="0">
                <a:latin typeface="Tahoma" charset="0"/>
              </a:rPr>
              <a:t>’</a:t>
            </a:r>
            <a:r>
              <a:rPr lang="en-US" dirty="0">
                <a:latin typeface="Tahoma" charset="0"/>
              </a:rPr>
              <a:t> structure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82800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Allport</a:t>
            </a:r>
            <a:r>
              <a:rPr lang="en-US" dirty="0" smtClean="0"/>
              <a:t> and Postman (1947)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Showed </a:t>
            </a:r>
            <a:r>
              <a:rPr lang="en-US" dirty="0" err="1" smtClean="0"/>
              <a:t>ppt’s</a:t>
            </a:r>
            <a:r>
              <a:rPr lang="en-US" dirty="0" smtClean="0"/>
              <a:t> a picture of a black man and a white man in an argument.</a:t>
            </a:r>
          </a:p>
          <a:p>
            <a:endParaRPr lang="en-US" dirty="0" smtClean="0"/>
          </a:p>
          <a:p>
            <a:r>
              <a:rPr lang="en-US" dirty="0" smtClean="0"/>
              <a:t>White </a:t>
            </a:r>
            <a:r>
              <a:rPr lang="en-US" dirty="0" err="1" smtClean="0"/>
              <a:t>ppt’s</a:t>
            </a:r>
            <a:r>
              <a:rPr lang="en-US" dirty="0" smtClean="0"/>
              <a:t> incorrectly remembered the black man as the the one who was holding the cutthroat razor.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2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for inaccuracies in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Reason 1</a:t>
            </a:r>
          </a:p>
          <a:p>
            <a:endParaRPr lang="en-US" u="sng" dirty="0"/>
          </a:p>
          <a:p>
            <a:r>
              <a:rPr lang="en-US" dirty="0" smtClean="0"/>
              <a:t>Memories are </a:t>
            </a:r>
            <a:r>
              <a:rPr lang="en-US" b="1" u="sng" dirty="0" smtClean="0"/>
              <a:t>reconstructive</a:t>
            </a:r>
            <a:r>
              <a:rPr lang="en-US" dirty="0" smtClean="0"/>
              <a:t> (Bartlett 1932 and </a:t>
            </a:r>
            <a:r>
              <a:rPr lang="en-US" dirty="0" err="1" smtClean="0"/>
              <a:t>Allport</a:t>
            </a:r>
            <a:r>
              <a:rPr lang="en-US" dirty="0" smtClean="0"/>
              <a:t> and Postman 1947) because information processing is </a:t>
            </a:r>
            <a:r>
              <a:rPr lang="en-US" b="1" u="sng" dirty="0" smtClean="0"/>
              <a:t>schema driven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7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this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reliability of memory has interested psychologists due to its repercussions within the legal system.</a:t>
            </a:r>
          </a:p>
          <a:p>
            <a:endParaRPr lang="en-US" dirty="0"/>
          </a:p>
          <a:p>
            <a:r>
              <a:rPr lang="en-US" dirty="0" smtClean="0"/>
              <a:t>Court cases are especially dependent on the reliability of </a:t>
            </a:r>
            <a:r>
              <a:rPr lang="en-US" b="1" u="sng" dirty="0" smtClean="0"/>
              <a:t>eyewitness testimony (EWT)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7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ahoma" charset="0"/>
              </a:rPr>
              <a:t>Eye-witness </a:t>
            </a:r>
            <a:r>
              <a:rPr lang="en-GB" dirty="0" smtClean="0">
                <a:latin typeface="Tahoma" charset="0"/>
              </a:rPr>
              <a:t>testimony (EWT)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GB" b="1" dirty="0" smtClean="0">
                <a:latin typeface="Tahoma" charset="0"/>
              </a:rPr>
              <a:t>Eye </a:t>
            </a:r>
            <a:r>
              <a:rPr lang="en-GB" b="1" dirty="0">
                <a:latin typeface="Tahoma" charset="0"/>
              </a:rPr>
              <a:t>witness testimony</a:t>
            </a:r>
            <a:r>
              <a:rPr lang="en-GB" dirty="0">
                <a:latin typeface="Tahoma" charset="0"/>
              </a:rPr>
              <a:t> is evidence supplied by people who witness a specific event or crime, relying only on their memory. </a:t>
            </a:r>
          </a:p>
          <a:p>
            <a:pPr>
              <a:lnSpc>
                <a:spcPct val="80000"/>
              </a:lnSpc>
              <a:defRPr/>
            </a:pPr>
            <a:r>
              <a:rPr lang="en-GB" dirty="0">
                <a:latin typeface="Tahoma" charset="0"/>
              </a:rPr>
              <a:t>Statements often include descriptions of the criminal (facial appearance and other identifiable characteristics)</a:t>
            </a:r>
          </a:p>
          <a:p>
            <a:pPr>
              <a:lnSpc>
                <a:spcPct val="80000"/>
              </a:lnSpc>
              <a:defRPr/>
            </a:pPr>
            <a:r>
              <a:rPr lang="en-GB" dirty="0">
                <a:latin typeface="Tahoma" charset="0"/>
              </a:rPr>
              <a:t>Subsequent identification</a:t>
            </a:r>
          </a:p>
          <a:p>
            <a:pPr>
              <a:lnSpc>
                <a:spcPct val="80000"/>
              </a:lnSpc>
              <a:defRPr/>
            </a:pPr>
            <a:r>
              <a:rPr lang="en-GB" dirty="0">
                <a:latin typeface="Tahoma" charset="0"/>
              </a:rPr>
              <a:t>Details of the crime scene (</a:t>
            </a:r>
            <a:r>
              <a:rPr lang="en-GB" dirty="0" err="1">
                <a:latin typeface="Tahoma" charset="0"/>
              </a:rPr>
              <a:t>eg</a:t>
            </a:r>
            <a:r>
              <a:rPr lang="en-GB" dirty="0">
                <a:latin typeface="Tahoma" charset="0"/>
              </a:rPr>
              <a:t> the sequence of events, time of day, and if others witnessed the event </a:t>
            </a:r>
            <a:r>
              <a:rPr lang="en-GB" dirty="0" err="1">
                <a:latin typeface="Tahoma" charset="0"/>
              </a:rPr>
              <a:t>etc</a:t>
            </a:r>
            <a:r>
              <a:rPr lang="en-GB" dirty="0">
                <a:latin typeface="Tahoma" charset="0"/>
              </a:rPr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20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Tahoma" charset="0"/>
              </a:rPr>
              <a:t>How accurate is eyewitness testimony?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00"/>
            <a:ext cx="8229600" cy="48434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1984, American college student Jennifer Thompson was raped at knifepoint by a man who burst into her flat.</a:t>
            </a:r>
          </a:p>
          <a:p>
            <a:r>
              <a:rPr lang="en-US" sz="2000" dirty="0" smtClean="0"/>
              <a:t>During the ordeal she concentrated on every detail of her attacker so that she could later accurately recall him.</a:t>
            </a:r>
          </a:p>
          <a:p>
            <a:r>
              <a:rPr lang="en-US" sz="2000" dirty="0" smtClean="0"/>
              <a:t>Later that day she worked with police to compose a sketch of her assailant.</a:t>
            </a:r>
          </a:p>
          <a:p>
            <a:r>
              <a:rPr lang="en-US" sz="2000" dirty="0" smtClean="0"/>
              <a:t>A few days later she identified Ronald Cotton as the rapist and picked him out of an identity parade.</a:t>
            </a:r>
          </a:p>
          <a:p>
            <a:r>
              <a:rPr lang="en-US" sz="2000" dirty="0" smtClean="0"/>
              <a:t>On the strength of her EWT Ronald Cotton was imprisoned. Jennifer was so sure of his guilt and wanted him electrocuted.</a:t>
            </a:r>
          </a:p>
          <a:p>
            <a:r>
              <a:rPr lang="en-US" sz="2000" dirty="0" smtClean="0"/>
              <a:t>In 1995, after serving 11 years in prison, DNA evidence proved that Ronald Cotton was innocent and he was released.</a:t>
            </a:r>
          </a:p>
        </p:txBody>
      </p:sp>
    </p:spTree>
    <p:extLst>
      <p:ext uri="{BB962C8B-B14F-4D97-AF65-F5344CB8AC3E}">
        <p14:creationId xmlns:p14="http://schemas.microsoft.com/office/powerpoint/2010/main" val="238906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ahoma" charset="0"/>
              </a:rPr>
              <a:t>How accurate is eyewitness testimony?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USA, in more than 100 convictions in which people </a:t>
            </a:r>
            <a:r>
              <a:rPr lang="en-GB" dirty="0" smtClean="0"/>
              <a:t>have later </a:t>
            </a:r>
            <a:r>
              <a:rPr lang="en-GB" dirty="0"/>
              <a:t>been shown to be innocent by DNA testing, 75% of them were convicted on the evidence of an eyewitness</a:t>
            </a:r>
            <a:r>
              <a:rPr lang="en-GB" dirty="0" smtClean="0"/>
              <a:t>.</a:t>
            </a:r>
          </a:p>
          <a:p>
            <a:r>
              <a:rPr lang="en-US" dirty="0"/>
              <a:t>There is the serious prospect that innocent people have been executed in the USA on the basis of EWT.</a:t>
            </a:r>
          </a:p>
          <a:p>
            <a:endParaRPr lang="en-GB" dirty="0">
              <a:latin typeface="Tahoma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1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EWT: Schema Driven Errors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</a:rPr>
              <a:t>Witnesses to crimes filter information during acquisition &amp; </a:t>
            </a:r>
            <a:r>
              <a:rPr lang="en-US" dirty="0" smtClean="0">
                <a:latin typeface="Tahoma" charset="0"/>
              </a:rPr>
              <a:t>recall</a:t>
            </a:r>
          </a:p>
          <a:p>
            <a:pPr eaLnBrk="1" hangingPunct="1"/>
            <a:endParaRPr lang="en-US" dirty="0">
              <a:latin typeface="Tahoma" charset="0"/>
            </a:endParaRPr>
          </a:p>
          <a:p>
            <a:pPr lvl="1" eaLnBrk="1" hangingPunct="1"/>
            <a:r>
              <a:rPr lang="en-US" dirty="0">
                <a:latin typeface="Tahoma" charset="0"/>
              </a:rPr>
              <a:t>Their schematic understanding may </a:t>
            </a:r>
            <a:r>
              <a:rPr lang="en-US" dirty="0" smtClean="0">
                <a:latin typeface="Tahoma" charset="0"/>
              </a:rPr>
              <a:t>influence how </a:t>
            </a:r>
            <a:r>
              <a:rPr lang="en-US" dirty="0">
                <a:latin typeface="Tahoma" charset="0"/>
              </a:rPr>
              <a:t>info is both stored &amp; </a:t>
            </a:r>
            <a:r>
              <a:rPr lang="en-US" dirty="0" smtClean="0">
                <a:latin typeface="Tahoma" charset="0"/>
              </a:rPr>
              <a:t>retrieved</a:t>
            </a:r>
          </a:p>
          <a:p>
            <a:pPr lvl="1" eaLnBrk="1" hangingPunct="1"/>
            <a:endParaRPr lang="en-US" dirty="0">
              <a:latin typeface="Tahoma" charset="0"/>
            </a:endParaRPr>
          </a:p>
          <a:p>
            <a:pPr lvl="1" eaLnBrk="1" hangingPunct="1"/>
            <a:r>
              <a:rPr lang="en-US" dirty="0">
                <a:latin typeface="Tahoma" charset="0"/>
              </a:rPr>
              <a:t>Distortions may occur without the witness </a:t>
            </a:r>
            <a:r>
              <a:rPr lang="en-US" dirty="0" err="1">
                <a:latin typeface="Tahoma" charset="0"/>
              </a:rPr>
              <a:t>realising</a:t>
            </a:r>
            <a:endParaRPr lang="en-US" dirty="0">
              <a:latin typeface="Tahoma" charset="0"/>
            </a:endParaRP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22237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them down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18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EWT: Schema Driven Errors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Tahoma" charset="0"/>
              </a:rPr>
              <a:t>Past </a:t>
            </a:r>
            <a:r>
              <a:rPr lang="en-US" sz="2800" dirty="0" smtClean="0">
                <a:latin typeface="Tahoma" charset="0"/>
              </a:rPr>
              <a:t>experiences</a:t>
            </a:r>
          </a:p>
          <a:p>
            <a:pPr eaLnBrk="1" hangingPunct="1"/>
            <a:endParaRPr lang="en-US" sz="2800" dirty="0">
              <a:latin typeface="Tahoma" charset="0"/>
            </a:endParaRPr>
          </a:p>
          <a:p>
            <a:pPr eaLnBrk="1" hangingPunct="1"/>
            <a:r>
              <a:rPr lang="en-US" sz="2800" dirty="0">
                <a:latin typeface="Tahoma" charset="0"/>
              </a:rPr>
              <a:t>Assumptions about what usually </a:t>
            </a:r>
            <a:r>
              <a:rPr lang="en-US" sz="2800" dirty="0" smtClean="0">
                <a:latin typeface="Tahoma" charset="0"/>
              </a:rPr>
              <a:t>happens</a:t>
            </a:r>
          </a:p>
          <a:p>
            <a:pPr eaLnBrk="1" hangingPunct="1"/>
            <a:endParaRPr lang="en-US" sz="2800" dirty="0">
              <a:latin typeface="Tahoma" charset="0"/>
            </a:endParaRPr>
          </a:p>
          <a:p>
            <a:pPr eaLnBrk="1" hangingPunct="1"/>
            <a:r>
              <a:rPr lang="en-US" sz="2800" dirty="0">
                <a:latin typeface="Tahoma" charset="0"/>
              </a:rPr>
              <a:t>Stereotypes &amp; beliefs about crime &amp; criminals</a:t>
            </a:r>
          </a:p>
        </p:txBody>
      </p:sp>
      <p:pic>
        <p:nvPicPr>
          <p:cNvPr id="28679" name="Picture 7" descr="burgla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700213"/>
            <a:ext cx="1944688" cy="1865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photof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357563"/>
            <a:ext cx="203993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9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2101580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hotof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458" y="2256897"/>
            <a:ext cx="203993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732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hotof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458" y="2256897"/>
            <a:ext cx="203993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32933" y="745067"/>
            <a:ext cx="1998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Anxiety/Shock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96935" y="745067"/>
            <a:ext cx="1998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1068" y="3268133"/>
            <a:ext cx="2116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Individual differences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98801" y="5418667"/>
            <a:ext cx="1998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Time delay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76822" y="3529508"/>
            <a:ext cx="2436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Consequences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2607734" y="1206732"/>
            <a:ext cx="847724" cy="10501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080002" y="1206732"/>
            <a:ext cx="203198" cy="10501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2218267" y="3941150"/>
            <a:ext cx="123719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0"/>
          </p:cNvCxnSpPr>
          <p:nvPr/>
        </p:nvCxnSpPr>
        <p:spPr>
          <a:xfrm flipV="1">
            <a:off x="4097868" y="4559533"/>
            <a:ext cx="286809" cy="8591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495396" y="3877733"/>
            <a:ext cx="109167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87066" y="1507067"/>
            <a:ext cx="1998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Leading questions</a:t>
            </a:r>
            <a:endParaRPr lang="en-US" sz="24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495396" y="2048933"/>
            <a:ext cx="1091670" cy="69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76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EWT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Leading questions:</a:t>
            </a:r>
          </a:p>
          <a:p>
            <a:pPr marL="0" indent="0">
              <a:buNone/>
            </a:pPr>
            <a:r>
              <a:rPr lang="en-US" dirty="0" smtClean="0"/>
              <a:t>This is a question that contains hints about what the right/desired answer should be.</a:t>
            </a:r>
          </a:p>
          <a:p>
            <a:pPr marL="0" indent="0">
              <a:buNone/>
            </a:pPr>
            <a:endParaRPr lang="en-US" b="1" u="sng" dirty="0"/>
          </a:p>
          <a:p>
            <a:r>
              <a:rPr lang="en-US" dirty="0" smtClean="0"/>
              <a:t>Key study: </a:t>
            </a:r>
            <a:r>
              <a:rPr lang="en-US" u="sng" dirty="0" smtClean="0"/>
              <a:t>Loftus and Palmer 1974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2754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Aims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Verdana" charset="0"/>
              </a:rPr>
              <a:t>Loftus and Palmer’s experiment was actually </a:t>
            </a:r>
            <a:r>
              <a:rPr lang="en-GB" b="1" dirty="0">
                <a:latin typeface="Verdana" charset="0"/>
              </a:rPr>
              <a:t>two</a:t>
            </a:r>
            <a:r>
              <a:rPr lang="en-GB" dirty="0">
                <a:latin typeface="Verdana" charset="0"/>
              </a:rPr>
              <a:t> experiments. </a:t>
            </a:r>
          </a:p>
          <a:p>
            <a:pPr eaLnBrk="1" hangingPunct="1"/>
            <a:endParaRPr lang="en-GB" dirty="0">
              <a:latin typeface="Verdana" charset="0"/>
            </a:endParaRPr>
          </a:p>
          <a:p>
            <a:pPr eaLnBrk="1" hangingPunct="1"/>
            <a:r>
              <a:rPr lang="en-GB" dirty="0">
                <a:latin typeface="Verdana" charset="0"/>
              </a:rPr>
              <a:t>They wanted to investigate in general how accurate or inaccurate memory was. Specifically they wanted to see the effect of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</a:rPr>
              <a:t>leading questions </a:t>
            </a:r>
            <a:r>
              <a:rPr lang="en-GB" dirty="0">
                <a:latin typeface="Verdana" charset="0"/>
              </a:rPr>
              <a:t>upon estimates of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</a:rPr>
              <a:t>speed</a:t>
            </a:r>
            <a:r>
              <a:rPr lang="en-GB" dirty="0" smtClean="0">
                <a:latin typeface="Verdana" charset="0"/>
              </a:rPr>
              <a:t>. </a:t>
            </a:r>
            <a:endParaRPr lang="en-US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48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Aims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u="sng">
                <a:latin typeface="Verdana" charset="0"/>
              </a:rPr>
              <a:t>Experiment 1 </a:t>
            </a:r>
            <a:endParaRPr lang="en-GB">
              <a:latin typeface="Verdana" charset="0"/>
            </a:endParaRPr>
          </a:p>
          <a:p>
            <a:pPr lvl="1" eaLnBrk="1" hangingPunct="1"/>
            <a:r>
              <a:rPr lang="en-GB">
                <a:latin typeface="Verdana" charset="0"/>
              </a:rPr>
              <a:t>See if the speed estimates would be influenced by the wording of the question asked. </a:t>
            </a:r>
          </a:p>
          <a:p>
            <a:pPr lvl="1" eaLnBrk="1" hangingPunct="1"/>
            <a:r>
              <a:rPr lang="en-GB">
                <a:latin typeface="Verdana" charset="0"/>
              </a:rPr>
              <a:t>Hit vs Smashed</a:t>
            </a:r>
            <a:endParaRPr lang="en-GB" u="sng">
              <a:latin typeface="Verdana" charset="0"/>
            </a:endParaRPr>
          </a:p>
        </p:txBody>
      </p:sp>
      <p:pic>
        <p:nvPicPr>
          <p:cNvPr id="12292" name="Picture 4" descr="MP900448291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02100"/>
            <a:ext cx="434340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1869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Aims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u="sng">
                <a:latin typeface="Verdana" charset="0"/>
              </a:rPr>
              <a:t>Experiment 2 </a:t>
            </a:r>
            <a:endParaRPr lang="en-GB">
              <a:latin typeface="Verdana" charset="0"/>
            </a:endParaRPr>
          </a:p>
          <a:p>
            <a:pPr lvl="1" eaLnBrk="1" hangingPunct="1"/>
            <a:r>
              <a:rPr lang="en-GB">
                <a:latin typeface="Verdana" charset="0"/>
              </a:rPr>
              <a:t>To see if the leading questions just changed the responses given to the questions, or whether the participant’s memories had actually altered as a result of the leading questions. </a:t>
            </a:r>
            <a:endParaRPr lang="en-US">
              <a:latin typeface="Verdana" charset="0"/>
            </a:endParaRPr>
          </a:p>
          <a:p>
            <a:pPr eaLnBrk="1" hangingPunct="1"/>
            <a:endParaRPr lang="en-US">
              <a:latin typeface="Verdana" charset="0"/>
            </a:endParaRPr>
          </a:p>
        </p:txBody>
      </p:sp>
      <p:pic>
        <p:nvPicPr>
          <p:cNvPr id="13316" name="Picture 5" descr="th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605338"/>
            <a:ext cx="2919413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speech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05338"/>
            <a:ext cx="3657600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1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b="1" dirty="0">
                <a:latin typeface="Verdana" charset="0"/>
              </a:rPr>
              <a:t>Type of study</a:t>
            </a:r>
            <a:r>
              <a:rPr lang="cy-GB" dirty="0">
                <a:latin typeface="Verdana" charset="0"/>
              </a:rPr>
              <a:t>: Laboratory </a:t>
            </a:r>
            <a:r>
              <a:rPr lang="cy-GB" dirty="0" smtClean="0">
                <a:latin typeface="Verdana" charset="0"/>
              </a:rPr>
              <a:t>experiments</a:t>
            </a:r>
            <a:endParaRPr lang="en-US" dirty="0">
              <a:latin typeface="Verdana" charset="0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See hand out of Loftus and Palmer 1974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08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clip of an incident (download so it can be played).</a:t>
            </a:r>
          </a:p>
          <a:p>
            <a:endParaRPr lang="en-US" dirty="0"/>
          </a:p>
          <a:p>
            <a:r>
              <a:rPr lang="en-US" dirty="0" smtClean="0"/>
              <a:t>Formulate four questions about the event, one of these must be a leading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08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 that affect EWT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48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0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Interested in Loftus?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more:</a:t>
            </a:r>
          </a:p>
          <a:p>
            <a:endParaRPr lang="en-US" dirty="0"/>
          </a:p>
          <a:p>
            <a:pPr marL="0" indent="0">
              <a:buNone/>
            </a:pPr>
            <a:r>
              <a:rPr lang="is-IS" dirty="0">
                <a:hlinkClick r:id="rId2"/>
              </a:rPr>
              <a:t>http://faculty.washington.edu/eloftus</a:t>
            </a:r>
            <a:r>
              <a:rPr lang="is-IS" dirty="0" smtClean="0">
                <a:hlinkClick r:id="rId2"/>
              </a:rPr>
              <a:t>/</a:t>
            </a:r>
            <a:endParaRPr lang="is-I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9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Tahoma" charset="0"/>
              </a:rPr>
              <a:t>In </a:t>
            </a:r>
            <a:r>
              <a:rPr lang="en-GB" sz="2800" dirty="0" smtClean="0">
                <a:latin typeface="Tahoma" charset="0"/>
              </a:rPr>
              <a:t>the UK, </a:t>
            </a:r>
            <a:r>
              <a:rPr lang="en-GB" sz="2800" dirty="0">
                <a:latin typeface="Tahoma" charset="0"/>
              </a:rPr>
              <a:t>the Devlin Report (1976) recommended that that no jury should convict on the evidence of a single eyewitness testimony alone</a:t>
            </a:r>
            <a:r>
              <a:rPr lang="en-GB" sz="2800" dirty="0" smtClean="0">
                <a:latin typeface="Tahoma" charset="0"/>
              </a:rPr>
              <a:t>. Barristers are also not allowed to aske leading questions for fear of generating false testimonies.</a:t>
            </a:r>
          </a:p>
          <a:p>
            <a:r>
              <a:rPr lang="en-GB" sz="2800" dirty="0" smtClean="0">
                <a:latin typeface="Tahoma" charset="0"/>
              </a:rPr>
              <a:t>In the USA (1990’s) the “Innocence project” has helped to overturn the wrongful convictions through faulty EWT of 220 men (by 2008).</a:t>
            </a:r>
            <a:endParaRPr lang="en-GB" sz="2800" dirty="0">
              <a:latin typeface="Tahoma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01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them down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8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85895"/>
          </a:xfrm>
        </p:spPr>
        <p:txBody>
          <a:bodyPr>
            <a:normAutofit/>
          </a:bodyPr>
          <a:lstStyle/>
          <a:p>
            <a:r>
              <a:rPr lang="en-US" dirty="0" smtClean="0"/>
              <a:t>Did you note down ‘sweet’ and ‘angry’?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401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reference to relevant research studies, to what extent is one cognitive process reliable?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Our cognitive process will be Memory-specifically reconstructive memory.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Reconstructive memory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32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ahoma" charset="0"/>
              </a:rPr>
              <a:t>Schemas</a:t>
            </a:r>
          </a:p>
          <a:p>
            <a:pPr lvl="1"/>
            <a:r>
              <a:rPr lang="en-US" dirty="0" smtClean="0">
                <a:latin typeface="Tahoma" charset="0"/>
              </a:rPr>
              <a:t>Knowledge structures that relate to commonly encountered objects, situations or people</a:t>
            </a:r>
          </a:p>
          <a:p>
            <a:pPr lvl="1"/>
            <a:r>
              <a:rPr lang="en-US" dirty="0" smtClean="0">
                <a:latin typeface="Tahoma" charset="0"/>
              </a:rPr>
              <a:t>Enable us to predict events, make sense of unfamiliar circumstances, </a:t>
            </a:r>
            <a:r>
              <a:rPr lang="en-US" dirty="0" err="1" smtClean="0">
                <a:latin typeface="Tahoma" charset="0"/>
              </a:rPr>
              <a:t>organise</a:t>
            </a:r>
            <a:r>
              <a:rPr lang="en-US" dirty="0" smtClean="0">
                <a:latin typeface="Tahoma" charset="0"/>
              </a:rPr>
              <a:t> our own </a:t>
            </a:r>
            <a:r>
              <a:rPr lang="en-US" dirty="0" err="1" smtClean="0">
                <a:latin typeface="Tahoma" charset="0"/>
              </a:rPr>
              <a:t>behaviour</a:t>
            </a:r>
            <a:endParaRPr lang="en-US" dirty="0" smtClean="0">
              <a:latin typeface="Tahoma" charset="0"/>
            </a:endParaRPr>
          </a:p>
          <a:p>
            <a:pPr lvl="1"/>
            <a:r>
              <a:rPr lang="en-US" dirty="0" smtClean="0">
                <a:latin typeface="Tahoma" charset="0"/>
              </a:rPr>
              <a:t>Act as filters to perception &amp; recall</a:t>
            </a: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42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latin typeface="Arial" charset="0"/>
              </a:rPr>
              <a:t>Computer Information Processing</a:t>
            </a:r>
          </a:p>
        </p:txBody>
      </p:sp>
      <p:pic>
        <p:nvPicPr>
          <p:cNvPr id="22533" name="Picture 5" descr="beac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58" b="5539"/>
          <a:stretch>
            <a:fillRect/>
          </a:stretch>
        </p:blipFill>
        <p:spPr bwMode="auto">
          <a:xfrm>
            <a:off x="5792788" y="2644775"/>
            <a:ext cx="2514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bom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88" y="3101975"/>
            <a:ext cx="5302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019800" y="2133600"/>
            <a:ext cx="3429000" cy="3048000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sz="8000" b="0">
                <a:latin typeface="Juice ITC" charset="0"/>
              </a:rPr>
              <a:t>BANG!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611188" y="2492375"/>
            <a:ext cx="1981200" cy="2286000"/>
          </a:xfrm>
          <a:prstGeom prst="wedgeRoundRectCallout">
            <a:avLst>
              <a:gd name="adj1" fmla="val -39343"/>
              <a:gd name="adj2" fmla="val 69306"/>
              <a:gd name="adj3" fmla="val 16667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200" b="0">
                <a:latin typeface="Arial Narrow" pitchFamily="34" charset="0"/>
                <a:ea typeface="+mn-ea"/>
              </a:rPr>
              <a:t>Can you wreck a nice beach?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592388" y="2568575"/>
            <a:ext cx="3200400" cy="2362200"/>
            <a:chOff x="1968" y="1632"/>
            <a:chExt cx="1968" cy="1488"/>
          </a:xfrm>
        </p:grpSpPr>
        <p:sp>
          <p:nvSpPr>
            <p:cNvPr id="11273" name="Line 10"/>
            <p:cNvSpPr>
              <a:spLocks noChangeShapeType="1"/>
            </p:cNvSpPr>
            <p:nvPr/>
          </p:nvSpPr>
          <p:spPr bwMode="auto">
            <a:xfrm>
              <a:off x="1968" y="230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1274" name="Group 11"/>
            <p:cNvGrpSpPr>
              <a:grpSpLocks/>
            </p:cNvGrpSpPr>
            <p:nvPr/>
          </p:nvGrpSpPr>
          <p:grpSpPr bwMode="auto">
            <a:xfrm>
              <a:off x="2256" y="1632"/>
              <a:ext cx="1680" cy="1488"/>
              <a:chOff x="2256" y="1632"/>
              <a:chExt cx="1680" cy="1488"/>
            </a:xfrm>
          </p:grpSpPr>
          <p:pic>
            <p:nvPicPr>
              <p:cNvPr id="11275" name="Picture 12" descr="computer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6" y="1632"/>
                <a:ext cx="1392" cy="1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76" name="Line 13"/>
              <p:cNvSpPr>
                <a:spLocks noChangeShapeType="1"/>
              </p:cNvSpPr>
              <p:nvPr/>
            </p:nvSpPr>
            <p:spPr bwMode="auto">
              <a:xfrm>
                <a:off x="3648" y="230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11272" name="Text Box 14"/>
          <p:cNvSpPr txBox="1">
            <a:spLocks noChangeArrowheads="1"/>
          </p:cNvSpPr>
          <p:nvPr/>
        </p:nvSpPr>
        <p:spPr bwMode="auto">
          <a:xfrm rot="-5400000">
            <a:off x="7470775" y="5281613"/>
            <a:ext cx="2776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/>
              <a:t>www.psychlotron.org.uk</a:t>
            </a:r>
          </a:p>
        </p:txBody>
      </p:sp>
    </p:spTree>
    <p:extLst>
      <p:ext uri="{BB962C8B-B14F-4D97-AF65-F5344CB8AC3E}">
        <p14:creationId xmlns:p14="http://schemas.microsoft.com/office/powerpoint/2010/main" val="12036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 autoUpdateAnimBg="0"/>
      <p:bldP spid="22536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980</Words>
  <Application>Microsoft Macintosh PowerPoint</Application>
  <PresentationFormat>On-screen Show (4:3)</PresentationFormat>
  <Paragraphs>145</Paragraphs>
  <Slides>31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Write them down </vt:lpstr>
      <vt:lpstr>PowerPoint Presentation</vt:lpstr>
      <vt:lpstr>Write them down </vt:lpstr>
      <vt:lpstr>Did you note down ‘sweet’ and ‘angry’?</vt:lpstr>
      <vt:lpstr>Learning outcome</vt:lpstr>
      <vt:lpstr>Reconstructive memory</vt:lpstr>
      <vt:lpstr>PowerPoint Presentation</vt:lpstr>
      <vt:lpstr>Computer Information Processing</vt:lpstr>
      <vt:lpstr>Schema Driven Processing</vt:lpstr>
      <vt:lpstr>Bartlett (1932)</vt:lpstr>
      <vt:lpstr>Bartlett (1932)</vt:lpstr>
      <vt:lpstr>Allport and Postman (1947)</vt:lpstr>
      <vt:lpstr>Reasons for inaccuracies in memory</vt:lpstr>
      <vt:lpstr>Why does this matter?</vt:lpstr>
      <vt:lpstr>Eye-witness testimony (EWT)</vt:lpstr>
      <vt:lpstr>How accurate is eyewitness testimony?</vt:lpstr>
      <vt:lpstr>How accurate is eyewitness testimony?</vt:lpstr>
      <vt:lpstr>EWT: Schema Driven Errors</vt:lpstr>
      <vt:lpstr>EWT: Schema Driven Errors</vt:lpstr>
      <vt:lpstr>PowerPoint Presentation</vt:lpstr>
      <vt:lpstr>PowerPoint Presentation</vt:lpstr>
      <vt:lpstr>Factors that affect EWT</vt:lpstr>
      <vt:lpstr>Aims</vt:lpstr>
      <vt:lpstr>Aims</vt:lpstr>
      <vt:lpstr>Aims</vt:lpstr>
      <vt:lpstr>Procedures</vt:lpstr>
      <vt:lpstr>Task</vt:lpstr>
      <vt:lpstr>Other factors that affect EWT </vt:lpstr>
      <vt:lpstr>Interested in Loftus?</vt:lpstr>
      <vt:lpstr>Practical applications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Shelley Swift</dc:creator>
  <cp:lastModifiedBy>DCS</cp:lastModifiedBy>
  <cp:revision>51</cp:revision>
  <dcterms:created xsi:type="dcterms:W3CDTF">2014-01-03T13:10:28Z</dcterms:created>
  <dcterms:modified xsi:type="dcterms:W3CDTF">2014-01-09T06:36:58Z</dcterms:modified>
</cp:coreProperties>
</file>