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71" r:id="rId2"/>
    <p:sldId id="267" r:id="rId3"/>
    <p:sldId id="256" r:id="rId4"/>
    <p:sldId id="257" r:id="rId5"/>
    <p:sldId id="258" r:id="rId6"/>
    <p:sldId id="259" r:id="rId7"/>
    <p:sldId id="260" r:id="rId8"/>
    <p:sldId id="261" r:id="rId9"/>
    <p:sldId id="270" r:id="rId10"/>
    <p:sldId id="262" r:id="rId11"/>
    <p:sldId id="263" r:id="rId12"/>
    <p:sldId id="264" r:id="rId13"/>
    <p:sldId id="265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13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D0683-5145-1B45-97A0-8D0D2343BE12}" type="datetimeFigureOut">
              <a:rPr lang="en-US" smtClean="0"/>
              <a:t>9/16/13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9739E-7A62-F442-AC4F-F2AD14B5A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966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www.in.com</a:t>
            </a:r>
            <a:r>
              <a:rPr lang="en-US" dirty="0" smtClean="0"/>
              <a:t>/news/current-affairs/delhi-gangrape-6th-accused-arrested-victim-critical-50156240-in-1.html</a:t>
            </a:r>
          </a:p>
          <a:p>
            <a:endParaRPr lang="en-US" dirty="0" smtClean="0"/>
          </a:p>
          <a:p>
            <a:r>
              <a:rPr lang="en-US" dirty="0" smtClean="0"/>
              <a:t>Protests following rape of girl in Delhi on a moving bus.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9739E-7A62-F442-AC4F-F2AD14B5A0D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119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are the men</a:t>
            </a:r>
            <a:r>
              <a:rPr lang="en-US" baseline="0" dirty="0" smtClean="0"/>
              <a:t> who have been sentenced to death for the gang rape and murder of a 23 year old student.  Try and explain from a psychological point of view, why they might have behaved in such a way.  Write this on your sheet.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9739E-7A62-F442-AC4F-F2AD14B5A0D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630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Give out spec, key words sheet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9739E-7A62-F442-AC4F-F2AD14B5A0D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0108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Give</a:t>
            </a:r>
            <a:r>
              <a:rPr lang="en-US" baseline="0" dirty="0" smtClean="0"/>
              <a:t> out learning objectives sheet for the unit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9739E-7A62-F442-AC4F-F2AD14B5A0D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88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7755-123B-E145-8ADC-BF90374A0B70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F8F-6406-E146-B177-C3E133FBC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55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7755-123B-E145-8ADC-BF90374A0B70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F8F-6406-E146-B177-C3E133FBC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52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7755-123B-E145-8ADC-BF90374A0B70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F8F-6406-E146-B177-C3E133FBC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376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7755-123B-E145-8ADC-BF90374A0B70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F8F-6406-E146-B177-C3E133FBC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345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7755-123B-E145-8ADC-BF90374A0B70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F8F-6406-E146-B177-C3E133FBC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22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7755-123B-E145-8ADC-BF90374A0B70}" type="datetimeFigureOut">
              <a:rPr lang="en-US" smtClean="0"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F8F-6406-E146-B177-C3E133FBC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299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7755-123B-E145-8ADC-BF90374A0B70}" type="datetimeFigureOut">
              <a:rPr lang="en-US" smtClean="0"/>
              <a:t>9/16/13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F8F-6406-E146-B177-C3E133FBC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33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7755-123B-E145-8ADC-BF90374A0B70}" type="datetimeFigureOut">
              <a:rPr lang="en-US" smtClean="0"/>
              <a:t>9/16/13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F8F-6406-E146-B177-C3E133FBC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67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7755-123B-E145-8ADC-BF90374A0B70}" type="datetimeFigureOut">
              <a:rPr lang="en-US" smtClean="0"/>
              <a:t>9/16/13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F8F-6406-E146-B177-C3E133FBC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149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7755-123B-E145-8ADC-BF90374A0B70}" type="datetimeFigureOut">
              <a:rPr lang="en-US" smtClean="0"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F8F-6406-E146-B177-C3E133FBC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53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7755-123B-E145-8ADC-BF90374A0B70}" type="datetimeFigureOut">
              <a:rPr lang="en-US" smtClean="0"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F8F-6406-E146-B177-C3E133FBC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525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C7755-123B-E145-8ADC-BF90374A0B70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85F8F-6406-E146-B177-C3E133FBC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50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214" y="250458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The sociocultural level of analysis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735" y="3647586"/>
            <a:ext cx="2997200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642" y="3521591"/>
            <a:ext cx="2349809" cy="2831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916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Principles of the sociocultural level of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9720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Human beings are social animals with a basic need to belong</a:t>
            </a:r>
          </a:p>
          <a:p>
            <a:pPr marL="514350" indent="-514350">
              <a:buAutoNum type="arabicPeriod"/>
            </a:pPr>
            <a:r>
              <a:rPr lang="en-US" dirty="0" smtClean="0"/>
              <a:t>Culture influences human </a:t>
            </a:r>
            <a:r>
              <a:rPr lang="en-US" dirty="0" err="1" smtClean="0"/>
              <a:t>behaviour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Humans have an individual and social identity</a:t>
            </a:r>
          </a:p>
          <a:p>
            <a:pPr marL="514350" indent="-514350">
              <a:buAutoNum type="arabicPeriod"/>
            </a:pPr>
            <a:r>
              <a:rPr lang="en-US" dirty="0" smtClean="0"/>
              <a:t>Human </a:t>
            </a:r>
            <a:r>
              <a:rPr lang="en-US" dirty="0" err="1" smtClean="0"/>
              <a:t>behaviour</a:t>
            </a:r>
            <a:r>
              <a:rPr lang="en-US" dirty="0" smtClean="0"/>
              <a:t> is explained by both social factors and dispositional factors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Use the additional notes sheet to help you answer the question. There is some information on p101 of the textbook.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303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Outline </a:t>
            </a:r>
            <a:r>
              <a:rPr lang="en-US" dirty="0" smtClean="0"/>
              <a:t>principles that define the sociocultural level of analysis (8 marks)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15 minutes</a:t>
            </a:r>
          </a:p>
          <a:p>
            <a:pPr marL="0" indent="0">
              <a:buNone/>
            </a:pPr>
            <a:r>
              <a:rPr lang="en-US" dirty="0" smtClean="0"/>
              <a:t>Check your command term sheet – what is the description for ‘Outline’? What level command term is it?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Outline = Give a brief account </a:t>
            </a:r>
            <a:r>
              <a:rPr lang="en-US" dirty="0" smtClean="0"/>
              <a:t>or </a:t>
            </a:r>
            <a:r>
              <a:rPr lang="en-US" dirty="0" smtClean="0"/>
              <a:t>summary</a:t>
            </a:r>
          </a:p>
          <a:p>
            <a:pPr marL="0" indent="0">
              <a:buNone/>
            </a:pPr>
            <a:r>
              <a:rPr lang="en-US" dirty="0" smtClean="0"/>
              <a:t>Level 1 = Knowledge &amp; Comprehension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335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1 Section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Strategies for reaching the top </a:t>
            </a:r>
            <a:r>
              <a:rPr lang="en-US" dirty="0" err="1" smtClean="0"/>
              <a:t>markbands</a:t>
            </a:r>
            <a:r>
              <a:rPr lang="en-US" dirty="0" smtClean="0"/>
              <a:t> for section A</a:t>
            </a:r>
          </a:p>
          <a:p>
            <a:r>
              <a:rPr lang="en-US" dirty="0" smtClean="0"/>
              <a:t>You must directly answer the question and write a focused response.  Try and ensure that the first sentence of your response is a direct answer to the question.</a:t>
            </a:r>
          </a:p>
          <a:p>
            <a:r>
              <a:rPr lang="en-US" dirty="0" smtClean="0"/>
              <a:t>You must respond appropriately to the command term,  </a:t>
            </a:r>
            <a:r>
              <a:rPr lang="en-US" i="1" dirty="0" smtClean="0"/>
              <a:t>Outline</a:t>
            </a:r>
          </a:p>
          <a:p>
            <a:r>
              <a:rPr lang="en-US" dirty="0" smtClean="0"/>
              <a:t>Knowledge of the level of analysis needs to be accurate.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191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Now re-visit your sheet  on the Delhi gang rape and add any additional information you have learnt from the lesson to help explain the </a:t>
            </a:r>
            <a:r>
              <a:rPr lang="en-US" dirty="0" err="1" smtClean="0"/>
              <a:t>behaviour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084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417638"/>
            <a:ext cx="8092707" cy="3806979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Outline principles that define the sociocultural  level of analysis </a:t>
            </a:r>
          </a:p>
          <a:p>
            <a:pPr marL="0" indent="0">
              <a:buNone/>
            </a:pPr>
            <a:r>
              <a:rPr lang="en-GB" dirty="0" smtClean="0"/>
              <a:t> 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Elbow Connector 4"/>
          <p:cNvCxnSpPr/>
          <p:nvPr/>
        </p:nvCxnSpPr>
        <p:spPr>
          <a:xfrm rot="5400000" flipH="1" flipV="1">
            <a:off x="293664" y="5130597"/>
            <a:ext cx="1458683" cy="1131608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/>
          <p:nvPr/>
        </p:nvCxnSpPr>
        <p:spPr>
          <a:xfrm rot="5400000" flipH="1" flipV="1">
            <a:off x="1425273" y="4401254"/>
            <a:ext cx="1458683" cy="1131608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rot="5400000" flipH="1" flipV="1">
            <a:off x="2556882" y="3671911"/>
            <a:ext cx="1458683" cy="1131608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rot="5400000" flipH="1" flipV="1">
            <a:off x="3688491" y="2942570"/>
            <a:ext cx="1458683" cy="1131608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rot="5400000" flipH="1" flipV="1">
            <a:off x="4820101" y="2213227"/>
            <a:ext cx="1458683" cy="1131608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96450" y="5804562"/>
            <a:ext cx="3250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principles explained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701978" y="5050069"/>
            <a:ext cx="3767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Some principles explained accurately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921597" y="4320726"/>
            <a:ext cx="3101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Principles described accurately &amp; fully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983638" y="2862042"/>
            <a:ext cx="4161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Principles fully outlined &amp; applied to new scenarios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935471" y="3591385"/>
            <a:ext cx="492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Appropriate &amp; accurate description of  principles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31811" y="5956962"/>
            <a:ext cx="32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24521" y="5056130"/>
            <a:ext cx="477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242630" y="4320726"/>
            <a:ext cx="477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374239" y="3591385"/>
            <a:ext cx="477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06776" y="2779032"/>
            <a:ext cx="477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381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417638"/>
            <a:ext cx="8092707" cy="3806979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Outline principles that define the sociocultural  level of analysis </a:t>
            </a:r>
          </a:p>
          <a:p>
            <a:pPr marL="0" indent="0">
              <a:buNone/>
            </a:pPr>
            <a:r>
              <a:rPr lang="en-GB" dirty="0" smtClean="0"/>
              <a:t> 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Elbow Connector 4"/>
          <p:cNvCxnSpPr/>
          <p:nvPr/>
        </p:nvCxnSpPr>
        <p:spPr>
          <a:xfrm rot="5400000" flipH="1" flipV="1">
            <a:off x="293664" y="5130597"/>
            <a:ext cx="1458683" cy="1131608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/>
          <p:nvPr/>
        </p:nvCxnSpPr>
        <p:spPr>
          <a:xfrm rot="5400000" flipH="1" flipV="1">
            <a:off x="1425273" y="4401254"/>
            <a:ext cx="1458683" cy="1131608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rot="5400000" flipH="1" flipV="1">
            <a:off x="2556882" y="3671911"/>
            <a:ext cx="1458683" cy="1131608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rot="5400000" flipH="1" flipV="1">
            <a:off x="3688491" y="2942570"/>
            <a:ext cx="1458683" cy="1131608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rot="5400000" flipH="1" flipV="1">
            <a:off x="4820101" y="2213227"/>
            <a:ext cx="1458683" cy="1131608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96450" y="5804562"/>
            <a:ext cx="3250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principles explained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701978" y="5050069"/>
            <a:ext cx="3767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Some principles explained accurately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921597" y="4320726"/>
            <a:ext cx="3101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Principles described accurately &amp; fully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983638" y="2862042"/>
            <a:ext cx="4161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Principles fully outlined &amp; applied to new scenarios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935471" y="3591385"/>
            <a:ext cx="492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Appropriate &amp; accurate description of  principles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31811" y="5956962"/>
            <a:ext cx="32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24521" y="5056130"/>
            <a:ext cx="477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242630" y="4320726"/>
            <a:ext cx="477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374239" y="3591385"/>
            <a:ext cx="477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06776" y="2779032"/>
            <a:ext cx="477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812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645" y="1680650"/>
            <a:ext cx="6168327" cy="3968142"/>
          </a:xfrm>
          <a:prstGeom prst="rect">
            <a:avLst/>
          </a:prstGeom>
        </p:spPr>
      </p:pic>
      <p:sp>
        <p:nvSpPr>
          <p:cNvPr id="6" name="Donut 5"/>
          <p:cNvSpPr/>
          <p:nvPr/>
        </p:nvSpPr>
        <p:spPr>
          <a:xfrm>
            <a:off x="-991547" y="-457244"/>
            <a:ext cx="10989145" cy="7532324"/>
          </a:xfrm>
          <a:prstGeom prst="donut">
            <a:avLst>
              <a:gd name="adj" fmla="val 4812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468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645" y="1680650"/>
            <a:ext cx="6168327" cy="3968142"/>
          </a:xfrm>
          <a:prstGeom prst="rect">
            <a:avLst/>
          </a:prstGeom>
        </p:spPr>
      </p:pic>
      <p:sp>
        <p:nvSpPr>
          <p:cNvPr id="6" name="Donut 5"/>
          <p:cNvSpPr/>
          <p:nvPr/>
        </p:nvSpPr>
        <p:spPr>
          <a:xfrm>
            <a:off x="-991547" y="-457244"/>
            <a:ext cx="10989145" cy="7532324"/>
          </a:xfrm>
          <a:prstGeom prst="donut">
            <a:avLst>
              <a:gd name="adj" fmla="val 4243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679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645" y="1680650"/>
            <a:ext cx="6168327" cy="3968142"/>
          </a:xfrm>
          <a:prstGeom prst="rect">
            <a:avLst/>
          </a:prstGeom>
        </p:spPr>
      </p:pic>
      <p:sp>
        <p:nvSpPr>
          <p:cNvPr id="6" name="Donut 5"/>
          <p:cNvSpPr/>
          <p:nvPr/>
        </p:nvSpPr>
        <p:spPr>
          <a:xfrm>
            <a:off x="-991547" y="-457244"/>
            <a:ext cx="10989145" cy="7532324"/>
          </a:xfrm>
          <a:prstGeom prst="donut">
            <a:avLst>
              <a:gd name="adj" fmla="val 2869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679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645" y="1680650"/>
            <a:ext cx="6168327" cy="3968142"/>
          </a:xfrm>
          <a:prstGeom prst="rect">
            <a:avLst/>
          </a:prstGeom>
        </p:spPr>
      </p:pic>
      <p:sp>
        <p:nvSpPr>
          <p:cNvPr id="6" name="Donut 5"/>
          <p:cNvSpPr/>
          <p:nvPr/>
        </p:nvSpPr>
        <p:spPr>
          <a:xfrm>
            <a:off x="-991547" y="-457244"/>
            <a:ext cx="10989145" cy="7532324"/>
          </a:xfrm>
          <a:prstGeom prst="donut">
            <a:avLst>
              <a:gd name="adj" fmla="val 824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381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4645" y="1680650"/>
            <a:ext cx="6168327" cy="396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560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3706" b="3706"/>
          <a:stretch>
            <a:fillRect/>
          </a:stretch>
        </p:blipFill>
        <p:spPr>
          <a:xfrm>
            <a:off x="142866" y="651884"/>
            <a:ext cx="8920978" cy="4906194"/>
          </a:xfrm>
        </p:spPr>
      </p:pic>
    </p:spTree>
    <p:extLst>
      <p:ext uri="{BB962C8B-B14F-4D97-AF65-F5344CB8AC3E}">
        <p14:creationId xmlns:p14="http://schemas.microsoft.com/office/powerpoint/2010/main" val="2969910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essential questions for SCLOA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what extent is our </a:t>
            </a:r>
            <a:r>
              <a:rPr lang="en-US" dirty="0" err="1" smtClean="0"/>
              <a:t>behaviour</a:t>
            </a:r>
            <a:r>
              <a:rPr lang="en-US" dirty="0" smtClean="0"/>
              <a:t> determined by the society we live in?</a:t>
            </a:r>
          </a:p>
          <a:p>
            <a:r>
              <a:rPr lang="en-US" dirty="0" smtClean="0"/>
              <a:t>How do psychologists study the effect of social/cultural factors on human </a:t>
            </a:r>
            <a:r>
              <a:rPr lang="en-US" dirty="0" err="1" smtClean="0"/>
              <a:t>behaviour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does our social cognition (how we interpret, </a:t>
            </a:r>
            <a:r>
              <a:rPr lang="en-US" dirty="0" err="1" smtClean="0"/>
              <a:t>analyse</a:t>
            </a:r>
            <a:r>
              <a:rPr lang="en-US" dirty="0" smtClean="0"/>
              <a:t> and remember information about the social world) influence our </a:t>
            </a:r>
            <a:r>
              <a:rPr lang="en-US" dirty="0" err="1" smtClean="0"/>
              <a:t>behaviour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937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</TotalTime>
  <Words>466</Words>
  <Application>Microsoft Macintosh PowerPoint</Application>
  <PresentationFormat>On-screen Show (4:3)</PresentationFormat>
  <Paragraphs>61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The sociocultural level of analysis</vt:lpstr>
      <vt:lpstr>Learning 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essential questions for SCLOA</vt:lpstr>
      <vt:lpstr>Principles of the sociocultural level of analysis</vt:lpstr>
      <vt:lpstr>Outline principles that define the sociocultural level of analysis (8 marks)</vt:lpstr>
      <vt:lpstr>Paper 1 Section A</vt:lpstr>
      <vt:lpstr>Plenary</vt:lpstr>
      <vt:lpstr>Learning objectives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Shelley Swift</dc:creator>
  <cp:lastModifiedBy>DCS</cp:lastModifiedBy>
  <cp:revision>23</cp:revision>
  <dcterms:created xsi:type="dcterms:W3CDTF">2013-09-14T00:52:41Z</dcterms:created>
  <dcterms:modified xsi:type="dcterms:W3CDTF">2013-09-16T06:23:22Z</dcterms:modified>
</cp:coreProperties>
</file>