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1" r:id="rId4"/>
    <p:sldId id="270" r:id="rId5"/>
    <p:sldId id="272" r:id="rId6"/>
    <p:sldId id="274" r:id="rId7"/>
    <p:sldId id="278" r:id="rId8"/>
    <p:sldId id="280" r:id="rId9"/>
    <p:sldId id="276" r:id="rId10"/>
    <p:sldId id="264" r:id="rId11"/>
    <p:sldId id="268" r:id="rId12"/>
    <p:sldId id="265" r:id="rId13"/>
    <p:sldId id="266" r:id="rId14"/>
    <p:sldId id="281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918B5-2647-D747-9AEF-85B79E5AC983}" type="datetimeFigureOut">
              <a:rPr lang="en-US" smtClean="0"/>
              <a:t>4/9/14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04CA2-CFEC-5547-8691-CE026E3B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6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0EAB43-F28D-9E4F-8335-8C266257937A}" type="slidenum">
              <a:rPr lang="en-GB" sz="1200">
                <a:latin typeface="Calibri" charset="0"/>
              </a:rPr>
              <a:pPr eaLnBrk="1" hangingPunct="1"/>
              <a:t>4</a:t>
            </a:fld>
            <a:endParaRPr lang="en-GB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E62C674-024B-F347-9266-F977753651C7}" type="slidenum">
              <a:rPr lang="en-GB" sz="1200">
                <a:latin typeface="Calibri" charset="0"/>
              </a:rPr>
              <a:pPr eaLnBrk="1" hangingPunct="1"/>
              <a:t>5</a:t>
            </a:fld>
            <a:endParaRPr lang="en-GB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8D70EE-CA74-9340-9F71-E3B2B921031E}" type="slidenum">
              <a:rPr lang="en-GB" sz="1200">
                <a:latin typeface="Calibri" charset="0"/>
              </a:rPr>
              <a:pPr eaLnBrk="1" hangingPunct="1"/>
              <a:t>6</a:t>
            </a:fld>
            <a:endParaRPr lang="en-GB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53DAA3A-6244-F040-B022-3FAB671DE5A5}" type="slidenum">
              <a:rPr lang="en-GB" sz="1200">
                <a:latin typeface="Calibri" charset="0"/>
              </a:rPr>
              <a:pPr eaLnBrk="1" hangingPunct="1"/>
              <a:t>11</a:t>
            </a:fld>
            <a:endParaRPr lang="en-GB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ducation-portal.com/academy/lesson/piagets-theory-of-cognitive-development.html%23less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ducation-portal.com/academy/lesson/assimilation-and-accommodation.html%23lesson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215005"/>
            <a:ext cx="6762749" cy="3330255"/>
          </a:xfrm>
        </p:spPr>
        <p:txBody>
          <a:bodyPr/>
          <a:lstStyle/>
          <a:p>
            <a:r>
              <a:rPr lang="en-US" sz="3600" u="sng" dirty="0" smtClean="0"/>
              <a:t>Learning Outcome: </a:t>
            </a:r>
            <a:r>
              <a:rPr lang="en-US" sz="3600" dirty="0" smtClean="0"/>
              <a:t>Evaluate </a:t>
            </a:r>
            <a:r>
              <a:rPr lang="en-US" sz="3600" dirty="0"/>
              <a:t>theories of cognitive development </a:t>
            </a:r>
            <a:r>
              <a:rPr lang="en-US" sz="3600" i="1" dirty="0"/>
              <a:t>(for example, </a:t>
            </a:r>
            <a:r>
              <a:rPr lang="en-US" sz="3600" i="1" dirty="0" smtClean="0"/>
              <a:t>Piaget and </a:t>
            </a:r>
            <a:r>
              <a:rPr lang="en-US" sz="3600" i="1" dirty="0" err="1" smtClean="0"/>
              <a:t>Vygotsky</a:t>
            </a:r>
            <a:r>
              <a:rPr lang="en-US" sz="3600" i="1" dirty="0" smtClean="0"/>
              <a:t>)</a:t>
            </a:r>
            <a:r>
              <a:rPr lang="en-US" sz="3600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724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783771"/>
            <a:ext cx="7583487" cy="525395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Assimilation-consolidation of existing knowledge</a:t>
            </a:r>
          </a:p>
          <a:p>
            <a:pPr>
              <a:buFont typeface="Arial"/>
              <a:buChar char="•"/>
            </a:pPr>
            <a:r>
              <a:rPr lang="en-US" dirty="0" smtClean="0"/>
              <a:t>Accommodation-creation of new knowledge and the rejection or adaptation of existing schemas.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18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2857500" y="2419350"/>
            <a:ext cx="3429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4000" b="1">
                <a:latin typeface="Calibri" charset="0"/>
              </a:rPr>
              <a:t>Adaptation</a:t>
            </a:r>
          </a:p>
          <a:p>
            <a:pPr algn="ctr" eaLnBrk="1" hangingPunct="1"/>
            <a:r>
              <a:rPr lang="en-GB" sz="4000" b="1">
                <a:latin typeface="Calibri" charset="0"/>
              </a:rPr>
              <a:t>of </a:t>
            </a:r>
          </a:p>
          <a:p>
            <a:pPr algn="ctr" eaLnBrk="1" hangingPunct="1"/>
            <a:r>
              <a:rPr lang="en-GB" sz="4000" b="1">
                <a:latin typeface="Calibri" charset="0"/>
              </a:rPr>
              <a:t>schemas</a:t>
            </a:r>
          </a:p>
        </p:txBody>
      </p:sp>
      <p:sp>
        <p:nvSpPr>
          <p:cNvPr id="6" name="Arc 5"/>
          <p:cNvSpPr/>
          <p:nvPr/>
        </p:nvSpPr>
        <p:spPr>
          <a:xfrm>
            <a:off x="4071938" y="1143000"/>
            <a:ext cx="3643312" cy="3643313"/>
          </a:xfrm>
          <a:prstGeom prst="arc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Arc 6"/>
          <p:cNvSpPr/>
          <p:nvPr/>
        </p:nvSpPr>
        <p:spPr>
          <a:xfrm rot="5400000">
            <a:off x="4071937" y="2000251"/>
            <a:ext cx="3643313" cy="3643312"/>
          </a:xfrm>
          <a:prstGeom prst="arc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Arc 7"/>
          <p:cNvSpPr/>
          <p:nvPr/>
        </p:nvSpPr>
        <p:spPr>
          <a:xfrm rot="10800000">
            <a:off x="1214438" y="2000250"/>
            <a:ext cx="3643312" cy="3643313"/>
          </a:xfrm>
          <a:prstGeom prst="arc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Arc 8"/>
          <p:cNvSpPr/>
          <p:nvPr/>
        </p:nvSpPr>
        <p:spPr>
          <a:xfrm rot="16200000">
            <a:off x="1214437" y="1143001"/>
            <a:ext cx="3643313" cy="3643312"/>
          </a:xfrm>
          <a:prstGeom prst="arc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2786063" y="785813"/>
            <a:ext cx="3429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>
                <a:latin typeface="Calibri" charset="0"/>
              </a:rPr>
              <a:t>Assimilate</a:t>
            </a:r>
          </a:p>
        </p:txBody>
      </p:sp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2786063" y="5345113"/>
            <a:ext cx="3429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>
                <a:latin typeface="Calibri" charset="0"/>
              </a:rPr>
              <a:t>Accommodate</a:t>
            </a:r>
          </a:p>
        </p:txBody>
      </p:sp>
      <p:sp>
        <p:nvSpPr>
          <p:cNvPr id="24584" name="TextBox 11"/>
          <p:cNvSpPr txBox="1">
            <a:spLocks noChangeArrowheads="1"/>
          </p:cNvSpPr>
          <p:nvPr/>
        </p:nvSpPr>
        <p:spPr bwMode="auto">
          <a:xfrm>
            <a:off x="6000750" y="314325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>
                <a:latin typeface="Arial Narrow" charset="0"/>
              </a:rPr>
              <a:t>Disequilibrium</a:t>
            </a:r>
          </a:p>
        </p:txBody>
      </p:sp>
      <p:sp>
        <p:nvSpPr>
          <p:cNvPr id="24585" name="TextBox 12"/>
          <p:cNvSpPr txBox="1">
            <a:spLocks noChangeArrowheads="1"/>
          </p:cNvSpPr>
          <p:nvPr/>
        </p:nvSpPr>
        <p:spPr bwMode="auto">
          <a:xfrm>
            <a:off x="-500063" y="3143250"/>
            <a:ext cx="3429001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>
                <a:latin typeface="Arial Narrow" charset="0"/>
              </a:rPr>
              <a:t>Equilibrium</a:t>
            </a:r>
          </a:p>
        </p:txBody>
      </p:sp>
    </p:spTree>
    <p:extLst>
      <p:ext uri="{BB962C8B-B14F-4D97-AF65-F5344CB8AC3E}">
        <p14:creationId xmlns:p14="http://schemas.microsoft.com/office/powerpoint/2010/main" val="123758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862209"/>
          </a:xfrm>
        </p:spPr>
        <p:txBody>
          <a:bodyPr/>
          <a:lstStyle/>
          <a:p>
            <a:r>
              <a:rPr lang="en-US" sz="3200" dirty="0" smtClean="0"/>
              <a:t>Piaget proposed four stages each child moves through in sequential order during cognitive development.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756712"/>
            <a:ext cx="7583487" cy="3281017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The sensorimotor stage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pre-operational stage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The concrete operational stage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formal operational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05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In three’s outline two of Piaget’s stages and evaluate research that provides evidence for these theories. Present this to the rest of the class.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5619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As well as knowledge of things we will encounter in the world, we also need to </a:t>
            </a:r>
            <a:r>
              <a:rPr lang="en-US" u="sng" dirty="0" smtClean="0"/>
              <a:t>understand the rules by which the world operates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Piaget called these rules </a:t>
            </a:r>
            <a:r>
              <a:rPr lang="en-US" u="sng" dirty="0" smtClean="0"/>
              <a:t>operations</a:t>
            </a:r>
            <a:r>
              <a:rPr lang="en-US" dirty="0" smtClean="0"/>
              <a:t>. </a:t>
            </a:r>
          </a:p>
          <a:p>
            <a:pPr>
              <a:buFont typeface="Arial"/>
              <a:buChar char="•"/>
            </a:pPr>
            <a:r>
              <a:rPr lang="en-US" dirty="0" smtClean="0"/>
              <a:t>Piaget suggested that the reason that children think in different ways at different stages of their development is because the </a:t>
            </a:r>
            <a:r>
              <a:rPr lang="en-US" u="sng" dirty="0" smtClean="0"/>
              <a:t>operations</a:t>
            </a:r>
            <a:r>
              <a:rPr lang="en-US" dirty="0" smtClean="0"/>
              <a:t> of which we are capable change with age.</a:t>
            </a:r>
          </a:p>
          <a:p>
            <a:pPr>
              <a:buFont typeface="Arial"/>
              <a:buChar char="•"/>
            </a:pPr>
            <a:r>
              <a:rPr lang="en-US" dirty="0" smtClean="0"/>
              <a:t>Piaget believed that while schemas develop with experience, operations develop as the child’s brain matures (biologically controlled).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96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979168"/>
            <a:ext cx="7583487" cy="505856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Very young children do not have operations at all, and are said to be pre-operational.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first operations that appear are </a:t>
            </a:r>
            <a:r>
              <a:rPr lang="en-US" i="1" dirty="0" smtClean="0"/>
              <a:t>concrete</a:t>
            </a:r>
            <a:r>
              <a:rPr lang="en-US" dirty="0" smtClean="0"/>
              <a:t>. This means that children understand the rules governing something as long as they can see it.</a:t>
            </a:r>
          </a:p>
          <a:p>
            <a:pPr>
              <a:buFont typeface="Arial"/>
              <a:buChar char="•"/>
            </a:pPr>
            <a:r>
              <a:rPr lang="en-US" dirty="0" smtClean="0"/>
              <a:t>Later, rules governing abstract concepts are understood.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67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Piaget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Read the information on Piaget and answer the following questions (on a word document or in your green books):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Outline Piaget’s main </a:t>
            </a:r>
            <a:r>
              <a:rPr lang="en-US" u="sng" dirty="0" smtClean="0"/>
              <a:t>assumptions</a:t>
            </a:r>
            <a:r>
              <a:rPr lang="en-US" dirty="0" smtClean="0"/>
              <a:t> about cognitive development.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Outline the role of schema’s in Piaget’s theory of cognitive development.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Describe the process of </a:t>
            </a:r>
            <a:r>
              <a:rPr lang="en-US" u="sng" dirty="0" smtClean="0"/>
              <a:t>adaptation</a:t>
            </a:r>
            <a:r>
              <a:rPr lang="en-US" dirty="0" smtClean="0"/>
              <a:t> in relation to schemas.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Why is Piaget know as being “constructivist” in his approach?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07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Piaget’s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>
                <a:hlinkClick r:id="rId2"/>
              </a:rPr>
              <a:t>http://education-portal.com/academy/lesson/piagets-theory-of-cognitive-development.html#</a:t>
            </a:r>
            <a:r>
              <a:rPr lang="en-US" dirty="0" smtClean="0">
                <a:hlinkClick r:id="rId2"/>
              </a:rPr>
              <a:t>lesson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640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libri" charset="0"/>
              </a:rPr>
              <a:t>Adaptation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4488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GB" dirty="0">
                <a:latin typeface="Calibri" charset="0"/>
              </a:rPr>
              <a:t>The process by which the child changes its </a:t>
            </a:r>
            <a:r>
              <a:rPr lang="en-GB" b="1" dirty="0">
                <a:latin typeface="Calibri" charset="0"/>
              </a:rPr>
              <a:t>mental models</a:t>
            </a:r>
            <a:r>
              <a:rPr lang="en-GB" dirty="0">
                <a:latin typeface="Calibri" charset="0"/>
              </a:rPr>
              <a:t> of the world to match more closely how the world actually is.</a:t>
            </a:r>
          </a:p>
        </p:txBody>
      </p:sp>
      <p:pic>
        <p:nvPicPr>
          <p:cNvPr id="4" name="Picture 3" descr="Schem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25"/>
            <a:ext cx="24574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hem2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/>
          <a:stretch>
            <a:fillRect/>
          </a:stretch>
        </p:blipFill>
        <p:spPr bwMode="auto">
          <a:xfrm>
            <a:off x="2428875" y="3286125"/>
            <a:ext cx="2171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hem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/>
          <a:stretch>
            <a:fillRect/>
          </a:stretch>
        </p:blipFill>
        <p:spPr bwMode="auto">
          <a:xfrm>
            <a:off x="4572000" y="3286125"/>
            <a:ext cx="2171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hem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/>
          <a:stretch>
            <a:fillRect/>
          </a:stretch>
        </p:blipFill>
        <p:spPr bwMode="auto">
          <a:xfrm>
            <a:off x="6715125" y="3286125"/>
            <a:ext cx="2171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67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libri" charset="0"/>
              </a:rPr>
              <a:t>Cognitive development</a:t>
            </a:r>
          </a:p>
        </p:txBody>
      </p:sp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1143000" y="1428750"/>
            <a:ext cx="6532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>
                <a:latin typeface="Calibri" charset="0"/>
              </a:rPr>
              <a:t>As the child gets older its schemas become...</a:t>
            </a:r>
          </a:p>
        </p:txBody>
      </p:sp>
      <p:grpSp>
        <p:nvGrpSpPr>
          <p:cNvPr id="32771" name="Group 23"/>
          <p:cNvGrpSpPr>
            <a:grpSpLocks/>
          </p:cNvGrpSpPr>
          <p:nvPr/>
        </p:nvGrpSpPr>
        <p:grpSpPr bwMode="auto">
          <a:xfrm>
            <a:off x="825500" y="2357438"/>
            <a:ext cx="7318375" cy="4210026"/>
            <a:chOff x="824752" y="2357430"/>
            <a:chExt cx="7319148" cy="3214690"/>
          </a:xfrm>
        </p:grpSpPr>
        <p:pic>
          <p:nvPicPr>
            <p:cNvPr id="32772" name="Picture 4" descr="Schem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29"/>
            <a:stretch>
              <a:fillRect/>
            </a:stretch>
          </p:blipFill>
          <p:spPr bwMode="auto">
            <a:xfrm flipH="1">
              <a:off x="824752" y="2714620"/>
              <a:ext cx="2171698" cy="285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TextBox 9"/>
            <p:cNvSpPr txBox="1">
              <a:spLocks noChangeArrowheads="1"/>
            </p:cNvSpPr>
            <p:nvPr/>
          </p:nvSpPr>
          <p:spPr bwMode="auto">
            <a:xfrm>
              <a:off x="5175976" y="2928934"/>
              <a:ext cx="24678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dirty="0">
                  <a:latin typeface="Calibri" charset="0"/>
                </a:rPr>
                <a:t>More numerous</a:t>
              </a:r>
            </a:p>
          </p:txBody>
        </p:sp>
        <p:sp>
          <p:nvSpPr>
            <p:cNvPr id="32774" name="TextBox 10"/>
            <p:cNvSpPr txBox="1">
              <a:spLocks noChangeArrowheads="1"/>
            </p:cNvSpPr>
            <p:nvPr/>
          </p:nvSpPr>
          <p:spPr bwMode="auto">
            <a:xfrm>
              <a:off x="5175976" y="2357430"/>
              <a:ext cx="24678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>
                  <a:latin typeface="Calibri" charset="0"/>
                </a:rPr>
                <a:t>More complex</a:t>
              </a:r>
            </a:p>
          </p:txBody>
        </p:sp>
        <p:sp>
          <p:nvSpPr>
            <p:cNvPr id="32775" name="TextBox 11"/>
            <p:cNvSpPr txBox="1">
              <a:spLocks noChangeArrowheads="1"/>
            </p:cNvSpPr>
            <p:nvPr/>
          </p:nvSpPr>
          <p:spPr bwMode="auto">
            <a:xfrm>
              <a:off x="5143504" y="4071942"/>
              <a:ext cx="30003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dirty="0">
                  <a:latin typeface="Calibri" charset="0"/>
                </a:rPr>
                <a:t>More interconnected</a:t>
              </a:r>
            </a:p>
          </p:txBody>
        </p:sp>
        <p:sp>
          <p:nvSpPr>
            <p:cNvPr id="32776" name="TextBox 12"/>
            <p:cNvSpPr txBox="1">
              <a:spLocks noChangeArrowheads="1"/>
            </p:cNvSpPr>
            <p:nvPr/>
          </p:nvSpPr>
          <p:spPr bwMode="auto">
            <a:xfrm>
              <a:off x="5175976" y="3500438"/>
              <a:ext cx="24678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dirty="0">
                  <a:latin typeface="Calibri" charset="0"/>
                </a:rPr>
                <a:t>More abstract</a:t>
              </a:r>
            </a:p>
          </p:txBody>
        </p:sp>
        <p:sp>
          <p:nvSpPr>
            <p:cNvPr id="18" name="Arc 17"/>
            <p:cNvSpPr/>
            <p:nvPr/>
          </p:nvSpPr>
          <p:spPr>
            <a:xfrm flipH="1">
              <a:off x="2896659" y="2571742"/>
              <a:ext cx="4429593" cy="1714502"/>
            </a:xfrm>
            <a:prstGeom prst="arc">
              <a:avLst>
                <a:gd name="adj1" fmla="val 16200000"/>
                <a:gd name="adj2" fmla="val 5613211"/>
              </a:avLst>
            </a:prstGeom>
            <a:ln w="444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2896659" y="3143243"/>
              <a:ext cx="4501037" cy="571501"/>
            </a:xfrm>
            <a:prstGeom prst="arc">
              <a:avLst>
                <a:gd name="adj1" fmla="val 16200000"/>
                <a:gd name="adj2" fmla="val 5613211"/>
              </a:avLst>
            </a:prstGeom>
            <a:ln w="444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3897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libri" charset="0"/>
              </a:rPr>
              <a:t>Cognitive development</a:t>
            </a:r>
          </a:p>
        </p:txBody>
      </p:sp>
      <p:pic>
        <p:nvPicPr>
          <p:cNvPr id="34818" name="Picture 2" descr="Schem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/>
          <a:stretch>
            <a:fillRect/>
          </a:stretch>
        </p:blipFill>
        <p:spPr bwMode="auto">
          <a:xfrm>
            <a:off x="3500438" y="3714750"/>
            <a:ext cx="2171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1143000" y="1428750"/>
            <a:ext cx="6532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>
                <a:latin typeface="Calibri" charset="0"/>
              </a:rPr>
              <a:t>The child’s understanding develops because...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825500" y="2000250"/>
            <a:ext cx="3532188" cy="2857500"/>
            <a:chOff x="825200" y="2000240"/>
            <a:chExt cx="3532486" cy="2857520"/>
          </a:xfrm>
        </p:grpSpPr>
        <p:grpSp>
          <p:nvGrpSpPr>
            <p:cNvPr id="34826" name="Group 9"/>
            <p:cNvGrpSpPr>
              <a:grpSpLocks/>
            </p:cNvGrpSpPr>
            <p:nvPr/>
          </p:nvGrpSpPr>
          <p:grpSpPr bwMode="auto">
            <a:xfrm>
              <a:off x="825200" y="2000240"/>
              <a:ext cx="2444523" cy="2843403"/>
              <a:chOff x="825200" y="2000240"/>
              <a:chExt cx="2444523" cy="2843403"/>
            </a:xfrm>
          </p:grpSpPr>
          <p:pic>
            <p:nvPicPr>
              <p:cNvPr id="34828" name="Picture 5" descr="brain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5200" y="2000240"/>
                <a:ext cx="2246602" cy="1714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9" name="TextBox 7"/>
              <p:cNvSpPr txBox="1">
                <a:spLocks noChangeArrowheads="1"/>
              </p:cNvSpPr>
              <p:nvPr/>
            </p:nvSpPr>
            <p:spPr bwMode="auto">
              <a:xfrm>
                <a:off x="1000100" y="3643314"/>
                <a:ext cx="2269623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dirty="0">
                    <a:latin typeface="Calibri" charset="0"/>
                  </a:rPr>
                  <a:t>Its brain is developing (</a:t>
                </a:r>
                <a:r>
                  <a:rPr lang="en-GB" b="1" dirty="0">
                    <a:latin typeface="Calibri" charset="0"/>
                  </a:rPr>
                  <a:t>maturation</a:t>
                </a:r>
                <a:r>
                  <a:rPr lang="en-GB" dirty="0">
                    <a:latin typeface="Calibri" charset="0"/>
                  </a:rPr>
                  <a:t>)</a:t>
                </a:r>
              </a:p>
            </p:txBody>
          </p:sp>
        </p:grpSp>
        <p:sp>
          <p:nvSpPr>
            <p:cNvPr id="12" name="Arc 11"/>
            <p:cNvSpPr/>
            <p:nvPr/>
          </p:nvSpPr>
          <p:spPr>
            <a:xfrm>
              <a:off x="1857162" y="2643183"/>
              <a:ext cx="2500524" cy="2214577"/>
            </a:xfrm>
            <a:prstGeom prst="arc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4643438" y="2143125"/>
            <a:ext cx="3652706" cy="3439369"/>
            <a:chOff x="4643438" y="2143116"/>
            <a:chExt cx="3652732" cy="3438958"/>
          </a:xfrm>
        </p:grpSpPr>
        <p:grpSp>
          <p:nvGrpSpPr>
            <p:cNvPr id="34822" name="Group 10"/>
            <p:cNvGrpSpPr>
              <a:grpSpLocks/>
            </p:cNvGrpSpPr>
            <p:nvPr/>
          </p:nvGrpSpPr>
          <p:grpSpPr bwMode="auto">
            <a:xfrm>
              <a:off x="6072197" y="2143116"/>
              <a:ext cx="2223973" cy="3438958"/>
              <a:chOff x="6215073" y="2143116"/>
              <a:chExt cx="2223973" cy="3438958"/>
            </a:xfrm>
          </p:grpSpPr>
          <p:pic>
            <p:nvPicPr>
              <p:cNvPr id="34824" name="Picture 6" descr="girlPlaying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500"/>
              <a:stretch>
                <a:fillRect/>
              </a:stretch>
            </p:blipFill>
            <p:spPr bwMode="auto">
              <a:xfrm>
                <a:off x="6286511" y="2143116"/>
                <a:ext cx="1800225" cy="1500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5" name="TextBox 8"/>
              <p:cNvSpPr txBox="1">
                <a:spLocks noChangeArrowheads="1"/>
              </p:cNvSpPr>
              <p:nvPr/>
            </p:nvSpPr>
            <p:spPr bwMode="auto">
              <a:xfrm>
                <a:off x="6215073" y="3643314"/>
                <a:ext cx="2223973" cy="1938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dirty="0">
                    <a:latin typeface="Calibri" charset="0"/>
                  </a:rPr>
                  <a:t>It is exploring the world around it (</a:t>
                </a:r>
                <a:r>
                  <a:rPr lang="en-GB" b="1" dirty="0">
                    <a:latin typeface="Calibri" charset="0"/>
                  </a:rPr>
                  <a:t>experience</a:t>
                </a:r>
                <a:r>
                  <a:rPr lang="en-GB" dirty="0">
                    <a:latin typeface="Calibri" charset="0"/>
                  </a:rPr>
                  <a:t>)</a:t>
                </a:r>
              </a:p>
            </p:txBody>
          </p:sp>
        </p:grpSp>
        <p:sp>
          <p:nvSpPr>
            <p:cNvPr id="13" name="Arc 12"/>
            <p:cNvSpPr/>
            <p:nvPr/>
          </p:nvSpPr>
          <p:spPr>
            <a:xfrm flipH="1">
              <a:off x="4643438" y="2643119"/>
              <a:ext cx="2500330" cy="2214297"/>
            </a:xfrm>
            <a:prstGeom prst="arc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821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dirty="0" smtClean="0"/>
              <a:t>Using two examples, outline the process of Assimilation.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/>
              <a:t>Using two examples, outline the process of Accommodation.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Assimilation and Accommodation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>
                <a:hlinkClick r:id="rId2"/>
              </a:rPr>
              <a:t>http://education-portal.com/academy/lesson/assimilation-and-accommodation.html#</a:t>
            </a:r>
            <a:r>
              <a:rPr lang="en-US" dirty="0" smtClean="0">
                <a:hlinkClick r:id="rId2"/>
              </a:rPr>
              <a:t>lesson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9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35197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61234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Remember that Piaget’s</a:t>
            </a:r>
            <a:r>
              <a:rPr lang="en-US" u="sng" dirty="0" smtClean="0"/>
              <a:t> assumptions </a:t>
            </a:r>
            <a:r>
              <a:rPr lang="en-US" dirty="0" smtClean="0"/>
              <a:t>are about child development in general.</a:t>
            </a:r>
          </a:p>
          <a:p>
            <a:pPr>
              <a:buFont typeface="Arial"/>
              <a:buChar char="•"/>
            </a:pPr>
            <a:r>
              <a:rPr lang="en-US" dirty="0" smtClean="0"/>
              <a:t>His specific theory of cognitive development involves the use of schemas and the constructivist nature of learning.</a:t>
            </a:r>
          </a:p>
          <a:p>
            <a:pPr>
              <a:buFont typeface="Arial"/>
              <a:buChar char="•"/>
            </a:pPr>
            <a:r>
              <a:rPr lang="en-US" dirty="0" smtClean="0"/>
              <a:t>Children are born with innate schemas to suck, reach and grip for example.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These schemas are  are modified (constructed) as a result of experience in a process called </a:t>
            </a:r>
            <a:r>
              <a:rPr lang="en-US" b="1" u="sng" dirty="0" smtClean="0"/>
              <a:t>adaptation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Adaption involves Assimilation and Accommodation.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24274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105</TotalTime>
  <Words>525</Words>
  <Application>Microsoft Macintosh PowerPoint</Application>
  <PresentationFormat>On-screen Show (4:3)</PresentationFormat>
  <Paragraphs>61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Revolution</vt:lpstr>
      <vt:lpstr>Learning Outcome: Evaluate theories of cognitive development (for example, Piaget and Vygotsky). </vt:lpstr>
      <vt:lpstr>Introducing Piaget</vt:lpstr>
      <vt:lpstr>Summary of Piaget’s theory</vt:lpstr>
      <vt:lpstr>Adaptation</vt:lpstr>
      <vt:lpstr>Cognitive development</vt:lpstr>
      <vt:lpstr>Cognitive development</vt:lpstr>
      <vt:lpstr>Types of Adaptation</vt:lpstr>
      <vt:lpstr>Assimilation and Accommodation</vt:lpstr>
      <vt:lpstr>Summary</vt:lpstr>
      <vt:lpstr>PowerPoint Presentation</vt:lpstr>
      <vt:lpstr>PowerPoint Presentation</vt:lpstr>
      <vt:lpstr>Piaget proposed four stages each child moves through in sequential order during cognitive development.</vt:lpstr>
      <vt:lpstr>Task</vt:lpstr>
      <vt:lpstr>Operations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DCS</dc:creator>
  <cp:lastModifiedBy>DCS</cp:lastModifiedBy>
  <cp:revision>23</cp:revision>
  <dcterms:created xsi:type="dcterms:W3CDTF">2014-04-07T01:33:27Z</dcterms:created>
  <dcterms:modified xsi:type="dcterms:W3CDTF">2014-04-09T03:08:19Z</dcterms:modified>
</cp:coreProperties>
</file>